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notesSlides/notesSlide17.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18.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3.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4.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5.xml" ContentType="application/vnd.openxmlformats-officedocument.themeOverr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6.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7.xml" ContentType="application/vnd.openxmlformats-officedocument.themeOverr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8.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59.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60"/>
  </p:notesMasterIdLst>
  <p:handoutMasterIdLst>
    <p:handoutMasterId r:id="rId61"/>
  </p:handoutMasterIdLst>
  <p:sldIdLst>
    <p:sldId id="265" r:id="rId2"/>
    <p:sldId id="283" r:id="rId3"/>
    <p:sldId id="285" r:id="rId4"/>
    <p:sldId id="266" r:id="rId5"/>
    <p:sldId id="295" r:id="rId6"/>
    <p:sldId id="309" r:id="rId7"/>
    <p:sldId id="276" r:id="rId8"/>
    <p:sldId id="269" r:id="rId9"/>
    <p:sldId id="279" r:id="rId10"/>
    <p:sldId id="277" r:id="rId11"/>
    <p:sldId id="288" r:id="rId12"/>
    <p:sldId id="280" r:id="rId13"/>
    <p:sldId id="286" r:id="rId14"/>
    <p:sldId id="281" r:id="rId15"/>
    <p:sldId id="294" r:id="rId16"/>
    <p:sldId id="291" r:id="rId17"/>
    <p:sldId id="282" r:id="rId18"/>
    <p:sldId id="296" r:id="rId19"/>
    <p:sldId id="271" r:id="rId20"/>
    <p:sldId id="272" r:id="rId21"/>
    <p:sldId id="298" r:id="rId22"/>
    <p:sldId id="300" r:id="rId23"/>
    <p:sldId id="310" r:id="rId24"/>
    <p:sldId id="306" r:id="rId25"/>
    <p:sldId id="304" r:id="rId26"/>
    <p:sldId id="273" r:id="rId27"/>
    <p:sldId id="307" r:id="rId28"/>
    <p:sldId id="312" r:id="rId29"/>
    <p:sldId id="292" r:id="rId30"/>
    <p:sldId id="261" r:id="rId31"/>
    <p:sldId id="275" r:id="rId32"/>
    <p:sldId id="289" r:id="rId33"/>
    <p:sldId id="293" r:id="rId34"/>
    <p:sldId id="299" r:id="rId35"/>
    <p:sldId id="302" r:id="rId36"/>
    <p:sldId id="303" r:id="rId37"/>
    <p:sldId id="297" r:id="rId38"/>
    <p:sldId id="301" r:id="rId39"/>
    <p:sldId id="305" r:id="rId40"/>
    <p:sldId id="313" r:id="rId41"/>
    <p:sldId id="314" r:id="rId42"/>
    <p:sldId id="315" r:id="rId43"/>
    <p:sldId id="316" r:id="rId44"/>
    <p:sldId id="319" r:id="rId45"/>
    <p:sldId id="318" r:id="rId46"/>
    <p:sldId id="317" r:id="rId47"/>
    <p:sldId id="320" r:id="rId48"/>
    <p:sldId id="322" r:id="rId49"/>
    <p:sldId id="321" r:id="rId50"/>
    <p:sldId id="323" r:id="rId51"/>
    <p:sldId id="324" r:id="rId52"/>
    <p:sldId id="325" r:id="rId53"/>
    <p:sldId id="331" r:id="rId54"/>
    <p:sldId id="326" r:id="rId55"/>
    <p:sldId id="327" r:id="rId56"/>
    <p:sldId id="329" r:id="rId57"/>
    <p:sldId id="330" r:id="rId58"/>
    <p:sldId id="328" r:id="rId59"/>
  </p:sldIdLst>
  <p:sldSz cx="12192000" cy="6858000"/>
  <p:notesSz cx="6858000" cy="9144000"/>
  <p:embeddedFontLs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Cambria Math" panose="02040503050406030204" pitchFamily="18" charset="0"/>
      <p:regular r:id="rId68"/>
    </p:embeddedFont>
    <p:embeddedFont>
      <p:font typeface="Nunito" panose="00000500000000000000" pitchFamily="2" charset="0"/>
      <p:regular r:id="rId69"/>
      <p:bold r:id="rId70"/>
      <p:italic r:id="rId71"/>
      <p:boldItalic r:id="rId72"/>
    </p:embeddedFont>
    <p:embeddedFont>
      <p:font typeface="Nunito Bold" panose="00000800000000000000" pitchFamily="2" charset="0"/>
      <p:bold r:id="rId73"/>
    </p:embeddedFont>
    <p:embeddedFont>
      <p:font typeface="Nunito Light" panose="00000400000000000000" pitchFamily="2" charset="0"/>
      <p:regular r:id="rId74"/>
      <p:italic r:id="rId75"/>
    </p:embeddedFont>
    <p:embeddedFont>
      <p:font typeface="Nunito SemiBold" panose="00000700000000000000" pitchFamily="2" charset="0"/>
      <p:bold r:id="rId76"/>
      <p:boldItalic r:id="rId77"/>
    </p:embeddedFont>
    <p:embeddedFont>
      <p:font typeface="標楷體" panose="03000509000000000000" pitchFamily="65" charset="-120"/>
      <p:regular r:id="rId78"/>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FFFFFF"/>
    <a:srgbClr val="FF7C80"/>
    <a:srgbClr val="D79DA7"/>
    <a:srgbClr val="87DBB3"/>
    <a:srgbClr val="6FC39B"/>
    <a:srgbClr val="57AB83"/>
    <a:srgbClr val="3F936B"/>
    <a:srgbClr val="00B050"/>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3" autoAdjust="0"/>
    <p:restoredTop sz="94825" autoAdjust="0"/>
  </p:normalViewPr>
  <p:slideViewPr>
    <p:cSldViewPr snapToGrid="0">
      <p:cViewPr>
        <p:scale>
          <a:sx n="75" d="100"/>
          <a:sy n="75" d="100"/>
        </p:scale>
        <p:origin x="54" y="414"/>
      </p:cViewPr>
      <p:guideLst/>
    </p:cSldViewPr>
  </p:slideViewPr>
  <p:notesTextViewPr>
    <p:cViewPr>
      <p:scale>
        <a:sx n="125" d="100"/>
        <a:sy n="125"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handoutMaster" Target="handoutMasters/handoutMaster1.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27963;&#38913;&#31807;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27963;&#38913;&#31807;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27963;&#38913;&#31807;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27963;&#38913;&#31807;1"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27963;&#38913;&#31807;1"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27963;&#38913;&#31807;1"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27963;&#38913;&#31807;1"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Users\TerryYang\Desktop\simple%20example.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Users\TerryYang\Desktop\simple%20example.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27963;&#38913;&#31807;1"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C:\Users\TerryYang\Desktop\simple%20example.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27963;&#38913;&#31807;1"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TerryYang\Desktop\simple%20example.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27963;&#38913;&#31807;1"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Users\TerryYang\Desktop\Github\NTUIIE-Reserch\ppt\simple%20example.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Github\NTUIIE-Reserch\ppt\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Github\NTUIIE-Reserch\ppt\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Users\TerryYang\Desktop\Github\NTUIIE-Reserch\ppt\simple%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Github\NTUIIE-Reserch\ppt\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Github\NTUIIE-Reserch\ppt\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Github\NTUIIE-Reserch\ppt\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file:///C:\Users\TerryYang\Desktop\Github\NTUIIE-Reserch\ppt\simple%20example.xlsx"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Github\NTUIIE-Reserch\ppt\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Github\NTUIIE-Reserch\ppt\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Github\NTUIIE-Reserch\ppt\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Github\NTUIIE-Reserch\ppt\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Github\NTUIIE-Reserch\ppt\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C:\Users\TerryYang\Desktop\Github\NTUIIE-Reserch\ppt\simple%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Github\NTUIIE-Reserch\ppt\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Github\NTUIIE-Reserch\ppt\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TerryYang\Desktop\Github\NTUIIE-Reserch\ppt\simple%20example.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27963;&#38913;&#31807;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27963;&#38913;&#31807;1"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CF7E-4694-8A82-C83D49A33570}"/>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CF7E-4694-8A82-C83D49A33570}"/>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4370-4A70-81AA-3FC01B710B4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4370-4A70-81AA-3FC01B710B47}"/>
            </c:ext>
          </c:extLst>
        </c:ser>
        <c:dLbls>
          <c:showLegendKey val="0"/>
          <c:showVal val="0"/>
          <c:showCatName val="0"/>
          <c:showSerName val="0"/>
          <c:showPercent val="0"/>
          <c:showBubbleSize val="0"/>
        </c:dLbls>
        <c:gapWidth val="219"/>
        <c:overlap val="-27"/>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3D22-4DE4-9B00-3DA0A1226BB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3D22-4DE4-9B00-3DA0A1226BB4}"/>
            </c:ext>
          </c:extLst>
        </c:ser>
        <c:dLbls>
          <c:showLegendKey val="0"/>
          <c:showVal val="0"/>
          <c:showCatName val="0"/>
          <c:showSerName val="0"/>
          <c:showPercent val="0"/>
          <c:showBubbleSize val="0"/>
        </c:dLbls>
        <c:gapWidth val="219"/>
        <c:overlap val="-27"/>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B5F6-4881-B15D-7EBE5FFCE202}"/>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B5F6-4881-B15D-7EBE5FFCE202}"/>
            </c:ext>
          </c:extLst>
        </c:ser>
        <c:dLbls>
          <c:showLegendKey val="0"/>
          <c:showVal val="0"/>
          <c:showCatName val="0"/>
          <c:showSerName val="0"/>
          <c:showPercent val="0"/>
          <c:showBubbleSize val="0"/>
        </c:dLbls>
        <c:gapWidth val="219"/>
        <c:overlap val="-27"/>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14CF-4526-8540-8312BA8D89D1}"/>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14CF-4526-8540-8312BA8D89D1}"/>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CF3-4A7E-987E-CD357E2EA27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CF3-4A7E-987E-CD357E2EA27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5ACA-4E34-8698-D9799B1A6927}"/>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5ACA-4E34-8698-D9799B1A6927}"/>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E9E-42C7-AFB4-560AA8695B03}"/>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E9E-42C7-AFB4-560AA8695B03}"/>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299E-4794-B772-CB6E02A09CE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299E-4794-B772-CB6E02A09CE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0179-4E05-BAF4-D3ACAFA3578C}"/>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0179-4E05-BAF4-D3ACAFA3578C}"/>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6416-4CE0-BCF4-FD9ACA98A086}"/>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6416-4CE0-BCF4-FD9ACA98A086}"/>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721D-474F-8DD0-D4BB9CFFF981}"/>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721D-474F-8DD0-D4BB9CFFF981}"/>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PC2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D24C-4A25-8FEE-7A82FCD2D930}"/>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D24C-4A25-8FEE-7A82FCD2D930}"/>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3B1-4239-8CC6-E16A10F49415}"/>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3B1-4239-8CC6-E16A10F49415}"/>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Without</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C3D4-4ECE-BA13-7301FA42DB3A}"/>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C3D4-4ECE-BA13-7301FA42DB3A}"/>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by Impurity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Group by 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a:t>
            </a:r>
            <a:r>
              <a:rPr lang="en-US" altLang="zh-TW" baseline="0"/>
              <a:t>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3580-4646-BA39-2A3E931A9C54}"/>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3580-4646-BA39-2A3E931A9C54}"/>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E9-4B50-8327-9012CFF3FD13}"/>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E9-4B50-8327-9012CFF3FD13}"/>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E6C-4B49-BDD8-7CDDE6445EB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E6C-4B49-BDD8-7CDDE6445EB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2022/12/5</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2022/12/5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Hi every one, I am Yun-Hao yang, form the Institute of Industrial Engineering of NTU. I am glad I can be here to share the topic, which is about variable encoding for binary features.</a:t>
            </a:r>
            <a:endParaRPr lang="zh-TW" altLang="zh-TW" sz="9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a:t>
            </a:fld>
            <a:endParaRPr lang="zh-TW" altLang="en-US"/>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10</a:t>
            </a:fld>
            <a:endParaRPr lang="zh-TW" altLang="en-US"/>
          </a:p>
        </p:txBody>
      </p:sp>
    </p:spTree>
    <p:extLst>
      <p:ext uri="{BB962C8B-B14F-4D97-AF65-F5344CB8AC3E}">
        <p14:creationId xmlns:p14="http://schemas.microsoft.com/office/powerpoint/2010/main" val="155587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last step, with the binary – code decimal, we can represent columns into numerical values. And that’s it, we have generated a both understandable and tidy dataset with numerical value form the non-grouped binary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11</a:t>
            </a:fld>
            <a:endParaRPr lang="zh-TW" altLang="en-US"/>
          </a:p>
        </p:txBody>
      </p:sp>
    </p:spTree>
    <p:extLst>
      <p:ext uri="{BB962C8B-B14F-4D97-AF65-F5344CB8AC3E}">
        <p14:creationId xmlns:p14="http://schemas.microsoft.com/office/powerpoint/2010/main" val="314175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Here is a little example. Assume you are a zookeeper who have to check all animal's health status, and here is the checklist, showing the animal ’s type, size, color, and health status. Each checkbox in same group is exclusive to each other.</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After collecting the data of all 300 animals in your zoo, the result is at the right, presenting how many times each checkbox was checked, and what kind of health status the checked animal was.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in the size: mid checkbox, 100 out of 300 samples are checked, and half of them are in the good status, but the other half of them don’t.</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Our target is using these 18 checkboxes as binary feature data, on predicting the animal’s health status.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12</a:t>
            </a:fld>
            <a:endParaRPr lang="zh-TW" altLang="en-US"/>
          </a:p>
        </p:txBody>
      </p:sp>
    </p:spTree>
    <p:extLst>
      <p:ext uri="{BB962C8B-B14F-4D97-AF65-F5344CB8AC3E}">
        <p14:creationId xmlns:p14="http://schemas.microsoft.com/office/powerpoint/2010/main" val="19990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try to find the relationship of these 18 binary features. for now, we used Principle Components Analysis in grouping the columns.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here, PCA helped us makes 3 different columns groups, via PC1 to PC3.</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The main purpose using PCA here is by flittering out the less importance features, we can create groups that contain the most importance ones.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13</a:t>
            </a:fld>
            <a:endParaRPr lang="zh-TW" altLang="en-US"/>
          </a:p>
        </p:txBody>
      </p:sp>
    </p:spTree>
    <p:extLst>
      <p:ext uri="{BB962C8B-B14F-4D97-AF65-F5344CB8AC3E}">
        <p14:creationId xmlns:p14="http://schemas.microsoft.com/office/powerpoint/2010/main" val="187770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After grouping the features by PCA, we now can rearrange the columns. We had been trying using column sum, impurity, and Feature importance as our sequencing rule.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14</a:t>
            </a:fld>
            <a:endParaRPr lang="zh-TW" altLang="en-US"/>
          </a:p>
        </p:txBody>
      </p:sp>
    </p:spTree>
    <p:extLst>
      <p:ext uri="{BB962C8B-B14F-4D97-AF65-F5344CB8AC3E}">
        <p14:creationId xmlns:p14="http://schemas.microsoft.com/office/powerpoint/2010/main" val="21344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right-hand side, we can see the columns have been rearrange with its columns sum decreasingly.</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But why bother to rearrange the sequence of the columns? Will this matter?</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15</a:t>
            </a:fld>
            <a:endParaRPr lang="zh-TW" altLang="en-US"/>
          </a:p>
        </p:txBody>
      </p:sp>
    </p:spTree>
    <p:extLst>
      <p:ext uri="{BB962C8B-B14F-4D97-AF65-F5344CB8AC3E}">
        <p14:creationId xmlns:p14="http://schemas.microsoft.com/office/powerpoint/2010/main" val="3497095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fact, sequencing is decisively importance to the new encoded numerical value. These figures show how the new data will distributed in numerical feature by the sequence at the left, if a certain sequence can make these two types be clearly separated in numerical value, will makes classifier easily to find the cut point in this new feature.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In a nut shell, a good sequence can make our encoded numerical data easier to be classified.</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16</a:t>
            </a:fld>
            <a:endParaRPr lang="zh-TW" altLang="en-US"/>
          </a:p>
        </p:txBody>
      </p:sp>
    </p:spTree>
    <p:extLst>
      <p:ext uri="{BB962C8B-B14F-4D97-AF65-F5344CB8AC3E}">
        <p14:creationId xmlns:p14="http://schemas.microsoft.com/office/powerpoint/2010/main" val="107282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But how to transform multiple binary value into numerical by BCD? In the right is the how the BCD works. It basically is by decimalize a sample's grouped columns as binary values. Like the sample here, 2 power 5 plus 2 power 0 is 33 in total.</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As you can imagine, if we can put a more Informative column at front, it can determine the BCD value more than other columns do.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Like the color: blue checkbox only checked by the good animals, and putting it at front will largen both their BCD value and their gap to the bad animals on the new numerical feature.</a:t>
                </a:r>
                <a:endParaRPr lang="zh-TW" altLang="zh-TW" sz="1050" kern="1200" dirty="0">
                  <a:solidFill>
                    <a:schemeClr val="tx1"/>
                  </a:solidFill>
                  <a:effectLst/>
                  <a:latin typeface="+mn-lt"/>
                  <a:ea typeface="+mn-ea"/>
                  <a:cs typeface="+mn-cs"/>
                </a:endParaRPr>
              </a:p>
              <a:p>
                <a:pPr fontAlgn="ctr"/>
                <a:r>
                  <a:rPr lang="en-US" altLang="zh-TW" sz="1200" strike="sngStrike" kern="1200" dirty="0">
                    <a:solidFill>
                      <a:schemeClr val="tx1"/>
                    </a:solidFill>
                    <a:effectLst/>
                    <a:latin typeface="+mn-lt"/>
                    <a:ea typeface="+mn-ea"/>
                    <a:cs typeface="+mn-cs"/>
                  </a:rPr>
                  <a:t>Hence putting informative column at front can help us in output a better numerical value in separating two types.</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17</a:t>
            </a:fld>
            <a:endParaRPr lang="zh-TW" altLang="en-US"/>
          </a:p>
        </p:txBody>
      </p:sp>
    </p:spTree>
    <p:extLst>
      <p:ext uri="{BB962C8B-B14F-4D97-AF65-F5344CB8AC3E}">
        <p14:creationId xmlns:p14="http://schemas.microsoft.com/office/powerpoint/2010/main" val="346845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That's the main steps of whole process, the goal of the research is focus on how to find a better grouping and sequencing methods, in order to generate a more easily classified data. </a:t>
                </a:r>
                <a:endParaRPr lang="zh-TW" altLang="zh-TW" sz="105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
        <p:nvSpPr>
          <p:cNvPr id="4" name="投影片編號版面配置區 3"/>
          <p:cNvSpPr>
            <a:spLocks noGrp="1"/>
          </p:cNvSpPr>
          <p:nvPr>
            <p:ph type="sldNum" sz="quarter" idx="5"/>
          </p:nvPr>
        </p:nvSpPr>
        <p:spPr/>
        <p:txBody>
          <a:bodyPr/>
          <a:lstStyle/>
          <a:p>
            <a:fld id="{E43A0E54-7AE5-4780-B065-D6A1AF3CA3A7}" type="slidenum">
              <a:rPr lang="zh-TW" altLang="en-US" smtClean="0"/>
              <a:t>18</a:t>
            </a:fld>
            <a:endParaRPr lang="zh-TW" altLang="en-US"/>
          </a:p>
        </p:txBody>
      </p:sp>
    </p:spTree>
    <p:extLst>
      <p:ext uri="{BB962C8B-B14F-4D97-AF65-F5344CB8AC3E}">
        <p14:creationId xmlns:p14="http://schemas.microsoft.com/office/powerpoint/2010/main" val="342299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case study we will go through both a simulated, and a Kaggle dataset. To demonstrate our method, and compare with the traditional encoding in the same time.</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19</a:t>
            </a:fld>
            <a:endParaRPr lang="zh-TW" altLang="en-US"/>
          </a:p>
        </p:txBody>
      </p:sp>
    </p:spTree>
    <p:extLst>
      <p:ext uri="{BB962C8B-B14F-4D97-AF65-F5344CB8AC3E}">
        <p14:creationId xmlns:p14="http://schemas.microsoft.com/office/powerpoint/2010/main" val="159051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while doing Data pre-processing, variable encodings help us transform the categorical data into numerical, most of them assigning numerical value to each type in the feature, like ordinal, frequency, and target encoding.</a:t>
            </a:r>
            <a:endParaRPr lang="en-US" altLang="zh-TW" sz="105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Among all, One Hot encoding is also a commonly used methods, for its convenience and efficiency. Unlike other methods, One Hot encoding creates dummy columns for each type in the categorical feature. And represent original data into binary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a:t>
            </a:fld>
            <a:endParaRPr lang="zh-TW" altLang="en-US"/>
          </a:p>
        </p:txBody>
      </p:sp>
    </p:spTree>
    <p:extLst>
      <p:ext uri="{BB962C8B-B14F-4D97-AF65-F5344CB8AC3E}">
        <p14:creationId xmlns:p14="http://schemas.microsoft.com/office/powerpoint/2010/main" val="217469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datasets were generated procedurally, with around 3 thousand samples and ten to one ratio in two types, and several noises in the majority. We plan to use its 3 dimensions as our inputs.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20</a:t>
            </a:fld>
            <a:endParaRPr lang="zh-TW" altLang="en-US"/>
          </a:p>
        </p:txBody>
      </p:sp>
    </p:spTree>
    <p:extLst>
      <p:ext uri="{BB962C8B-B14F-4D97-AF65-F5344CB8AC3E}">
        <p14:creationId xmlns:p14="http://schemas.microsoft.com/office/powerpoint/2010/main" val="273776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First, we binarize each axis from the dataset, and use both our method and the traditional variable encoding to </a:t>
            </a:r>
            <a:r>
              <a:rPr lang="en-US" altLang="zh-TW" sz="1200" kern="1200" dirty="0" err="1">
                <a:solidFill>
                  <a:schemeClr val="tx1"/>
                </a:solidFill>
                <a:effectLst/>
                <a:latin typeface="+mn-lt"/>
                <a:ea typeface="+mn-ea"/>
                <a:cs typeface="+mn-cs"/>
              </a:rPr>
              <a:t>numericalize</a:t>
            </a:r>
            <a:r>
              <a:rPr lang="en-US" altLang="zh-TW" sz="1200" kern="1200" dirty="0">
                <a:solidFill>
                  <a:schemeClr val="tx1"/>
                </a:solidFill>
                <a:effectLst/>
                <a:latin typeface="+mn-lt"/>
                <a:ea typeface="+mn-ea"/>
                <a:cs typeface="+mn-cs"/>
              </a:rPr>
              <a:t> the data. Then compare the classification result of the those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Here we can see the 3 axes of dataset 1, and type was showing by the color. And the right shows after binarize each axis has 10 categories, makes 30 binary features in total.</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21</a:t>
            </a:fld>
            <a:endParaRPr lang="zh-TW" altLang="en-US"/>
          </a:p>
        </p:txBody>
      </p:sp>
    </p:spTree>
    <p:extLst>
      <p:ext uri="{BB962C8B-B14F-4D97-AF65-F5344CB8AC3E}">
        <p14:creationId xmlns:p14="http://schemas.microsoft.com/office/powerpoint/2010/main" val="506958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22</a:t>
            </a:fld>
            <a:endParaRPr lang="zh-TW" altLang="en-US"/>
          </a:p>
        </p:txBody>
      </p:sp>
    </p:spTree>
    <p:extLst>
      <p:ext uri="{BB962C8B-B14F-4D97-AF65-F5344CB8AC3E}">
        <p14:creationId xmlns:p14="http://schemas.microsoft.com/office/powerpoint/2010/main" val="285770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method we develop can also use as a way of dimension reduction, visualize the binary data in to the dimension we wanted to.</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We can also see a huge difference of sequencing.</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It’s not hard to image what kind of data will be benefit whiling training the classification model.</a:t>
            </a:r>
            <a:endParaRPr lang="zh-TW" altLang="zh-TW" sz="105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23</a:t>
            </a:fld>
            <a:endParaRPr lang="zh-TW" altLang="en-US"/>
          </a:p>
        </p:txBody>
      </p:sp>
    </p:spTree>
    <p:extLst>
      <p:ext uri="{BB962C8B-B14F-4D97-AF65-F5344CB8AC3E}">
        <p14:creationId xmlns:p14="http://schemas.microsoft.com/office/powerpoint/2010/main" val="322931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line chart shows the k-folds validation average f1 score under different binary features we binarize. We can observe the variance of score became wider as the binary features increase.</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24</a:t>
            </a:fld>
            <a:endParaRPr lang="zh-TW" altLang="en-US"/>
          </a:p>
        </p:txBody>
      </p:sp>
    </p:spTree>
    <p:extLst>
      <p:ext uri="{BB962C8B-B14F-4D97-AF65-F5344CB8AC3E}">
        <p14:creationId xmlns:p14="http://schemas.microsoft.com/office/powerpoint/2010/main" val="316555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Bar chart shows the average f1 score of the previous line chart. We can see the score of sequenced by impurity and the feature importance is much higher than the random in all groups, and even or above the most variable encoding method under certain combination. Our conclusion here is different grouping and sequencing will definitely effect on classification result. </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The numbers below show the data’s number of features. number of features of One hot and binary encoding variate with how we binarize the continuous data.</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25</a:t>
            </a:fld>
            <a:endParaRPr lang="zh-TW" altLang="en-US"/>
          </a:p>
        </p:txBody>
      </p:sp>
    </p:spTree>
    <p:extLst>
      <p:ext uri="{BB962C8B-B14F-4D97-AF65-F5344CB8AC3E}">
        <p14:creationId xmlns:p14="http://schemas.microsoft.com/office/powerpoint/2010/main" val="18324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the Kaggle dataset. We selected some of features as the read-in data. And it contains multiple data types, includes numerical, categorical, and binary. After one hot encoded, it will generate 75 dummy features.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26</a:t>
            </a:fld>
            <a:endParaRPr lang="zh-TW" altLang="en-US"/>
          </a:p>
        </p:txBody>
      </p:sp>
    </p:spTree>
    <p:extLst>
      <p:ext uri="{BB962C8B-B14F-4D97-AF65-F5344CB8AC3E}">
        <p14:creationId xmlns:p14="http://schemas.microsoft.com/office/powerpoint/2010/main" val="64277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Although two the grouping method cannot outperform the default group or some traditional encoding methods, </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27</a:t>
            </a:fld>
            <a:endParaRPr lang="zh-TW" altLang="en-US"/>
          </a:p>
        </p:txBody>
      </p:sp>
    </p:spTree>
    <p:extLst>
      <p:ext uri="{BB962C8B-B14F-4D97-AF65-F5344CB8AC3E}">
        <p14:creationId xmlns:p14="http://schemas.microsoft.com/office/powerpoint/2010/main" val="2034173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But, in facing non-grouped binary data, those method can’t be used anymore. And there we can see the advantage. By compress the 83 binary features into 5 numerical, and maintain a same or slightly better classification result.</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28</a:t>
            </a:fld>
            <a:endParaRPr lang="zh-TW" altLang="en-US"/>
          </a:p>
        </p:txBody>
      </p:sp>
    </p:spTree>
    <p:extLst>
      <p:ext uri="{BB962C8B-B14F-4D97-AF65-F5344CB8AC3E}">
        <p14:creationId xmlns:p14="http://schemas.microsoft.com/office/powerpoint/2010/main" val="940497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conclusion, we formulate a way to encode non-grouped binary data into numerical, and can preserve the classification result with certain sequencing method. Or the method can be used as a dimension reduction method for binary data.</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That’s all, thank you.</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29</a:t>
            </a:fld>
            <a:endParaRPr lang="zh-TW" altLang="en-US"/>
          </a:p>
        </p:txBody>
      </p:sp>
    </p:spTree>
    <p:extLst>
      <p:ext uri="{BB962C8B-B14F-4D97-AF65-F5344CB8AC3E}">
        <p14:creationId xmlns:p14="http://schemas.microsoft.com/office/powerpoint/2010/main" val="227630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Unfortunately, If the categorical feature has numerous types, one hot encoding will largely expand the dimension of the data, and might trigger the curse of the dimensionality, causing ML model perform poorly.</a:t>
            </a:r>
          </a:p>
          <a:p>
            <a:pPr lvl="0" fontAlgn="ctr"/>
            <a:r>
              <a:rPr lang="en-US" altLang="zh-TW" sz="1050" kern="1200" dirty="0">
                <a:solidFill>
                  <a:schemeClr val="tx1"/>
                </a:solidFill>
                <a:effectLst/>
                <a:latin typeface="+mn-lt"/>
                <a:ea typeface="+mn-ea"/>
                <a:cs typeface="+mn-cs"/>
              </a:rPr>
              <a:t>The reason why is mainly due to too many features encumber the classification model in making decision</a:t>
            </a:r>
            <a:endParaRPr lang="zh-TW" altLang="zh-TW" sz="90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a:t>
            </a:fld>
            <a:endParaRPr lang="zh-TW" altLang="en-US"/>
          </a:p>
        </p:txBody>
      </p:sp>
    </p:spTree>
    <p:extLst>
      <p:ext uri="{BB962C8B-B14F-4D97-AF65-F5344CB8AC3E}">
        <p14:creationId xmlns:p14="http://schemas.microsoft.com/office/powerpoint/2010/main" val="408018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 needed</a:t>
            </a:r>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30</a:t>
            </a:fld>
            <a:endParaRPr lang="zh-TW" altLang="en-US"/>
          </a:p>
        </p:txBody>
      </p:sp>
    </p:spTree>
    <p:extLst>
      <p:ext uri="{BB962C8B-B14F-4D97-AF65-F5344CB8AC3E}">
        <p14:creationId xmlns:p14="http://schemas.microsoft.com/office/powerpoint/2010/main" val="47035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可以先不要</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31</a:t>
            </a:fld>
            <a:endParaRPr lang="zh-TW" altLang="en-US"/>
          </a:p>
        </p:txBody>
      </p:sp>
    </p:spTree>
    <p:extLst>
      <p:ext uri="{BB962C8B-B14F-4D97-AF65-F5344CB8AC3E}">
        <p14:creationId xmlns:p14="http://schemas.microsoft.com/office/powerpoint/2010/main" val="2368700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32</a:t>
            </a:fld>
            <a:endParaRPr lang="zh-TW" altLang="en-US"/>
          </a:p>
        </p:txBody>
      </p:sp>
    </p:spTree>
    <p:extLst>
      <p:ext uri="{BB962C8B-B14F-4D97-AF65-F5344CB8AC3E}">
        <p14:creationId xmlns:p14="http://schemas.microsoft.com/office/powerpoint/2010/main" val="303388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33</a:t>
            </a:fld>
            <a:endParaRPr lang="zh-TW" altLang="en-US"/>
          </a:p>
        </p:txBody>
      </p:sp>
    </p:spTree>
    <p:extLst>
      <p:ext uri="{BB962C8B-B14F-4D97-AF65-F5344CB8AC3E}">
        <p14:creationId xmlns:p14="http://schemas.microsoft.com/office/powerpoint/2010/main" val="14779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38</a:t>
            </a:fld>
            <a:endParaRPr lang="zh-TW" altLang="en-US"/>
          </a:p>
        </p:txBody>
      </p:sp>
    </p:spTree>
    <p:extLst>
      <p:ext uri="{BB962C8B-B14F-4D97-AF65-F5344CB8AC3E}">
        <p14:creationId xmlns:p14="http://schemas.microsoft.com/office/powerpoint/2010/main" val="173139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 common way to prevent the problem is simply encode with others methods, instead of presenting categorical data in numerous binary columns.</a:t>
            </a:r>
            <a:endParaRPr lang="zh-TW" altLang="zh-TW" sz="1050" kern="1200" dirty="0">
              <a:solidFill>
                <a:schemeClr val="tx1"/>
              </a:solidFill>
              <a:effectLst/>
              <a:latin typeface="+mn-lt"/>
              <a:ea typeface="+mn-ea"/>
              <a:cs typeface="+mn-cs"/>
            </a:endParaRPr>
          </a:p>
          <a:p>
            <a:pPr fontAlgn="ctr"/>
            <a:r>
              <a:rPr lang="en-US" altLang="zh-TW" sz="1200" kern="1200" dirty="0">
                <a:solidFill>
                  <a:schemeClr val="tx1"/>
                </a:solidFill>
                <a:effectLst/>
                <a:latin typeface="+mn-lt"/>
                <a:ea typeface="+mn-ea"/>
                <a:cs typeface="+mn-cs"/>
              </a:rPr>
              <a:t>Imagine we receive one hot encoded data as original input, with many grouped binary features, we can reverse the data back to categorical, then choose another method to solve the dimensionality problem.</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4</a:t>
            </a:fld>
            <a:endParaRPr lang="zh-TW" altLang="en-US"/>
          </a:p>
        </p:txBody>
      </p:sp>
    </p:spTree>
    <p:extLst>
      <p:ext uri="{BB962C8B-B14F-4D97-AF65-F5344CB8AC3E}">
        <p14:creationId xmlns:p14="http://schemas.microsoft.com/office/powerpoint/2010/main" val="381169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050" kern="1200" dirty="0">
                <a:solidFill>
                  <a:schemeClr val="tx1"/>
                </a:solidFill>
                <a:effectLst/>
                <a:latin typeface="+mn-lt"/>
                <a:ea typeface="+mn-ea"/>
                <a:cs typeface="+mn-cs"/>
              </a:rPr>
              <a:t>But, what if the data we got in first hand is not grouped binary? What if there are too many binary features to deal with? There is no way to revered this non-grouped binary data to categorical like the previous slide. Is there a better way to describe, or encode this kind data?</a:t>
            </a: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5</a:t>
            </a:fld>
            <a:endParaRPr lang="zh-TW" altLang="en-US"/>
          </a:p>
        </p:txBody>
      </p:sp>
    </p:spTree>
    <p:extLst>
      <p:ext uri="{BB962C8B-B14F-4D97-AF65-F5344CB8AC3E}">
        <p14:creationId xmlns:p14="http://schemas.microsoft.com/office/powerpoint/2010/main" val="90983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the traditional encoding is only for categorical part. In the research, we try to develop a variable encoding method built for binary data, which is able to transform non-grouped binary into numerical, within these 3 steps: column Grouping, Sequencing, and binary-coded decimal. The following animation will show how these steps works.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6</a:t>
            </a:fld>
            <a:endParaRPr lang="zh-TW" altLang="en-US"/>
          </a:p>
        </p:txBody>
      </p:sp>
    </p:spTree>
    <p:extLst>
      <p:ext uri="{BB962C8B-B14F-4D97-AF65-F5344CB8AC3E}">
        <p14:creationId xmlns:p14="http://schemas.microsoft.com/office/powerpoint/2010/main" val="6689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As we gather the non-grouped binary data, there might be some relationship between columns, yet we don’t know about it.</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7</a:t>
            </a:fld>
            <a:endParaRPr lang="zh-TW" altLang="en-US"/>
          </a:p>
        </p:txBody>
      </p:sp>
    </p:spTree>
    <p:extLst>
      <p:ext uri="{BB962C8B-B14F-4D97-AF65-F5344CB8AC3E}">
        <p14:creationId xmlns:p14="http://schemas.microsoft.com/office/powerpoint/2010/main" val="3562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In grouping phase, hoping by the feature selection method can find this kind of relationship. </a:t>
            </a:r>
          </a:p>
          <a:p>
            <a:pPr lvl="0" fontAlgn="ctr"/>
            <a:r>
              <a:rPr lang="en-US" altLang="zh-TW" sz="1200" kern="1200" dirty="0">
                <a:solidFill>
                  <a:schemeClr val="tx1"/>
                </a:solidFill>
                <a:effectLst/>
                <a:latin typeface="+mn-lt"/>
                <a:ea typeface="+mn-ea"/>
                <a:cs typeface="+mn-cs"/>
              </a:rPr>
              <a:t>In this case, we successfully group the columns by their physical meaning, which is animal types, colors, and sizes.</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8</a:t>
            </a:fld>
            <a:endParaRPr lang="zh-TW" altLang="en-US"/>
          </a:p>
        </p:txBody>
      </p:sp>
    </p:spTree>
    <p:extLst>
      <p:ext uri="{BB962C8B-B14F-4D97-AF65-F5344CB8AC3E}">
        <p14:creationId xmlns:p14="http://schemas.microsoft.com/office/powerpoint/2010/main" val="42351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Secondly in the sequencing phase, for generating a more competitive numerical value, we need to rearrange the sequence of columns in groups. The detail and the reason why will be explained later on</a:t>
            </a:r>
            <a:endParaRPr lang="zh-TW" altLang="zh-TW" sz="105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E43A0E54-7AE5-4780-B065-D6A1AF3CA3A7}" type="slidenum">
              <a:rPr lang="zh-TW" altLang="en-US" smtClean="0"/>
              <a:t>9</a:t>
            </a:fld>
            <a:endParaRPr lang="zh-TW" altLang="en-US"/>
          </a:p>
        </p:txBody>
      </p:sp>
    </p:spTree>
    <p:extLst>
      <p:ext uri="{BB962C8B-B14F-4D97-AF65-F5344CB8AC3E}">
        <p14:creationId xmlns:p14="http://schemas.microsoft.com/office/powerpoint/2010/main" val="1190285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pic>
        <p:nvPicPr>
          <p:cNvPr id="8" name="圖片 7">
            <a:extLst>
              <a:ext uri="{FF2B5EF4-FFF2-40B4-BE49-F238E27FC236}">
                <a16:creationId xmlns:a16="http://schemas.microsoft.com/office/drawing/2014/main" id="{20CC8490-CBB9-45F8-B1EF-C0A696877291}"/>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pic>
        <p:nvPicPr>
          <p:cNvPr id="6" name="圖片 5">
            <a:extLst>
              <a:ext uri="{FF2B5EF4-FFF2-40B4-BE49-F238E27FC236}">
                <a16:creationId xmlns:a16="http://schemas.microsoft.com/office/drawing/2014/main" id="{A049B6F1-93FE-401C-9A1F-B50EE0A301CB}"/>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pic>
        <p:nvPicPr>
          <p:cNvPr id="6" name="圖片 5">
            <a:extLst>
              <a:ext uri="{FF2B5EF4-FFF2-40B4-BE49-F238E27FC236}">
                <a16:creationId xmlns:a16="http://schemas.microsoft.com/office/drawing/2014/main" id="{6BF43F20-E76E-45F4-A1B9-AD851E0EFFA2}"/>
              </a:ext>
            </a:extLst>
          </p:cNvPr>
          <p:cNvPicPr>
            <a:picLocks noChangeAspect="1"/>
          </p:cNvPicPr>
          <p:nvPr userDrawn="1"/>
        </p:nvPicPr>
        <p:blipFill>
          <a:blip r:embed="rId2"/>
          <a:stretch>
            <a:fillRect/>
          </a:stretch>
        </p:blipFill>
        <p:spPr>
          <a:xfrm rot="5400000">
            <a:off x="10838543" y="1486107"/>
            <a:ext cx="4753638" cy="1781424"/>
          </a:xfrm>
          <a:prstGeom prst="rect">
            <a:avLst/>
          </a:prstGeom>
        </p:spPr>
      </p:pic>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2022</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hart" Target="../charts/chart4.xml"/><Relationship Id="rId11" Type="http://schemas.openxmlformats.org/officeDocument/2006/relationships/image" Target="../media/image17.emf"/><Relationship Id="rId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chart" Target="../charts/chart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15.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image" Target="../media/image18.png"/><Relationship Id="rId7" Type="http://schemas.openxmlformats.org/officeDocument/2006/relationships/chart" Target="../charts/chart2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chart" Target="../charts/chart40.xml"/><Relationship Id="rId2" Type="http://schemas.openxmlformats.org/officeDocument/2006/relationships/chart" Target="../charts/chart35.xml"/><Relationship Id="rId1" Type="http://schemas.openxmlformats.org/officeDocument/2006/relationships/slideLayout" Target="../slideLayouts/slideLayout4.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chart" Target="../charts/chart46.xml"/><Relationship Id="rId2" Type="http://schemas.openxmlformats.org/officeDocument/2006/relationships/chart" Target="../charts/chart41.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 Id="rId5" Type="http://schemas.openxmlformats.org/officeDocument/2006/relationships/chart" Target="../charts/chart50.xml"/><Relationship Id="rId4" Type="http://schemas.openxmlformats.org/officeDocument/2006/relationships/chart" Target="../charts/chart49.xml"/></Relationships>
</file>

<file path=ppt/slides/_rels/slide45.xml.rels><?xml version="1.0" encoding="UTF-8" standalone="yes"?>
<Relationships xmlns="http://schemas.openxmlformats.org/package/2006/relationships"><Relationship Id="rId8" Type="http://schemas.openxmlformats.org/officeDocument/2006/relationships/chart" Target="../charts/chart56.xml"/><Relationship Id="rId3" Type="http://schemas.openxmlformats.org/officeDocument/2006/relationships/chart" Target="../charts/chart52.xml"/><Relationship Id="rId7" Type="http://schemas.openxmlformats.org/officeDocument/2006/relationships/chart" Target="../charts/chart55.xml"/><Relationship Id="rId2" Type="http://schemas.openxmlformats.org/officeDocument/2006/relationships/chart" Target="../charts/chart51.xml"/><Relationship Id="rId1" Type="http://schemas.openxmlformats.org/officeDocument/2006/relationships/slideLayout" Target="../slideLayouts/slideLayout4.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4.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9.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353" y="5037202"/>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7980804" y="5671642"/>
            <a:ext cx="4029408" cy="1369415"/>
            <a:chOff x="7571229" y="5726504"/>
            <a:chExt cx="4029408"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5933" y="6063090"/>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723433697"/>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B w="38100" cmpd="sng">
                      <a:noFill/>
                    </a:lnB>
                    <a:solidFill>
                      <a:srgbClr val="C47660"/>
                    </a:solidFill>
                  </a:tcPr>
                </a:tc>
                <a:tc>
                  <a:txBody>
                    <a:bodyPr/>
                    <a:lstStyle/>
                    <a:p>
                      <a:pPr algn="ctr"/>
                      <a:r>
                        <a:rPr lang="en-US" altLang="zh-TW" dirty="0"/>
                        <a:t>White</a:t>
                      </a:r>
                      <a:endParaRPr lang="zh-TW" altLang="en-US" dirty="0"/>
                    </a:p>
                  </a:txBody>
                  <a:tcPr anchor="ct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B w="38100" cmpd="sng">
                      <a:noFill/>
                    </a:lnB>
                    <a:solidFill>
                      <a:srgbClr val="D0C1AC"/>
                    </a:solidFill>
                  </a:tcPr>
                </a:tc>
                <a:tc>
                  <a:txBody>
                    <a:bodyPr/>
                    <a:lstStyle/>
                    <a:p>
                      <a:pPr algn="ctr"/>
                      <a:r>
                        <a:rPr lang="en-US" altLang="zh-TW" dirty="0"/>
                        <a:t>Tiny</a:t>
                      </a:r>
                      <a:endParaRPr lang="zh-TW" altLang="en-US" dirty="0"/>
                    </a:p>
                  </a:txBody>
                  <a:tcPr anchor="ctr">
                    <a:lnB w="38100" cmpd="sng">
                      <a:noFill/>
                    </a:lnB>
                    <a:solidFill>
                      <a:srgbClr val="D79DA7"/>
                    </a:solidFill>
                  </a:tcPr>
                </a:tc>
                <a:tc>
                  <a:txBody>
                    <a:bodyPr/>
                    <a:lstStyle/>
                    <a:p>
                      <a:pPr algn="ctr"/>
                      <a:r>
                        <a:rPr lang="en-US" altLang="zh-TW" dirty="0"/>
                        <a:t>Large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a:solidFill>
                <a:srgbClr val="000000"/>
              </a:solidFill>
              <a:latin typeface="Nunito Light"/>
            </a:endParaRPr>
          </a:p>
          <a:p>
            <a:pPr marL="342900" indent="-342900">
              <a:lnSpc>
                <a:spcPts val="3359"/>
              </a:lnSpc>
              <a:buFont typeface="+mj-lt"/>
              <a:buAutoNum type="arabicPeriod"/>
            </a:pPr>
            <a:r>
              <a:rPr lang="en-US" altLang="zh-TW">
                <a:solidFill>
                  <a:srgbClr val="000000"/>
                </a:solidFill>
                <a:latin typeface="Nunito Light"/>
              </a:rPr>
              <a:t>Grouping similar, correlated features</a:t>
            </a:r>
          </a:p>
          <a:p>
            <a:pPr marL="342900" indent="-342900">
              <a:lnSpc>
                <a:spcPts val="3359"/>
              </a:lnSpc>
              <a:buFont typeface="+mj-lt"/>
              <a:buAutoNum type="arabicPeriod"/>
            </a:pPr>
            <a:r>
              <a:rPr lang="en-US" altLang="zh-TW">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a:solidFill>
                  <a:srgbClr val="000000"/>
                </a:solidFill>
                <a:latin typeface="Nunito Light"/>
              </a:rPr>
              <a:t>BCD encode on each feature group</a:t>
            </a:r>
            <a:endParaRPr lang="en-US" altLang="zh-TW" dirty="0">
              <a:solidFill>
                <a:srgbClr val="000000"/>
              </a:solidFill>
              <a:latin typeface="Nunito Light"/>
            </a:endParaRPr>
          </a:p>
        </p:txBody>
      </p:sp>
      <p:graphicFrame>
        <p:nvGraphicFramePr>
          <p:cNvPr id="9" name="表格 8">
            <a:extLst>
              <a:ext uri="{FF2B5EF4-FFF2-40B4-BE49-F238E27FC236}">
                <a16:creationId xmlns:a16="http://schemas.microsoft.com/office/drawing/2014/main" id="{4D009614-2758-4D14-9104-9060C0A12444}"/>
              </a:ext>
            </a:extLst>
          </p:cNvPr>
          <p:cNvGraphicFramePr>
            <a:graphicFrameLocks noGrp="1"/>
          </p:cNvGraphicFramePr>
          <p:nvPr>
            <p:extLst>
              <p:ext uri="{D42A27DB-BD31-4B8C-83A1-F6EECF244321}">
                <p14:modId xmlns:p14="http://schemas.microsoft.com/office/powerpoint/2010/main" val="111886295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0657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7" name="TextBox 5">
            <a:extLst>
              <a:ext uri="{FF2B5EF4-FFF2-40B4-BE49-F238E27FC236}">
                <a16:creationId xmlns:a16="http://schemas.microsoft.com/office/drawing/2014/main" id="{2AB21541-16B0-4D5E-A635-6B37181A2A17}"/>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1964112034"/>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pSp>
        <p:nvGrpSpPr>
          <p:cNvPr id="5" name="群組 4">
            <a:extLst>
              <a:ext uri="{FF2B5EF4-FFF2-40B4-BE49-F238E27FC236}">
                <a16:creationId xmlns:a16="http://schemas.microsoft.com/office/drawing/2014/main" id="{7EBA1897-204E-4C32-B0B2-2AF89F2EAB31}"/>
              </a:ext>
            </a:extLst>
          </p:cNvPr>
          <p:cNvGrpSpPr/>
          <p:nvPr/>
        </p:nvGrpSpPr>
        <p:grpSpPr>
          <a:xfrm>
            <a:off x="6096000" y="1932021"/>
            <a:ext cx="5670825" cy="4816475"/>
            <a:chOff x="6265766" y="1500031"/>
            <a:chExt cx="5760000" cy="5290881"/>
          </a:xfrm>
        </p:grpSpPr>
        <p:graphicFrame>
          <p:nvGraphicFramePr>
            <p:cNvPr id="19" name="圖表 18">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4120655864"/>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圖表 20">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146422206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圖表 22">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905877076"/>
                </p:ext>
              </p:extLst>
            </p:nvPr>
          </p:nvGraphicFramePr>
          <p:xfrm>
            <a:off x="6265766" y="4990912"/>
            <a:ext cx="5760000" cy="180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5" name="表格 14">
            <a:extLst>
              <a:ext uri="{FF2B5EF4-FFF2-40B4-BE49-F238E27FC236}">
                <a16:creationId xmlns:a16="http://schemas.microsoft.com/office/drawing/2014/main" id="{DF4FCBC4-AA53-4C6B-9561-D673973260E0}"/>
              </a:ext>
            </a:extLst>
          </p:cNvPr>
          <p:cNvGraphicFramePr>
            <a:graphicFrameLocks noGrp="1"/>
          </p:cNvGraphicFramePr>
          <p:nvPr>
            <p:extLst>
              <p:ext uri="{D42A27DB-BD31-4B8C-83A1-F6EECF244321}">
                <p14:modId xmlns:p14="http://schemas.microsoft.com/office/powerpoint/2010/main" val="2359629008"/>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9"/>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485752347"/>
              </p:ext>
            </p:extLst>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309377216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071106457"/>
              </p:ext>
            </p:extLst>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4033007273"/>
              </p:ext>
            </p:extLst>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2959403"/>
            <a:ext cx="4434560" cy="3369926"/>
          </a:xfrm>
          <a:prstGeom prst="rect">
            <a:avLst/>
          </a:prstGeom>
        </p:spPr>
      </p:pic>
      <p:sp>
        <p:nvSpPr>
          <p:cNvPr id="6" name="文字方塊 5">
            <a:extLst>
              <a:ext uri="{FF2B5EF4-FFF2-40B4-BE49-F238E27FC236}">
                <a16:creationId xmlns:a16="http://schemas.microsoft.com/office/drawing/2014/main" id="{4FE48985-B90C-4475-A1D1-B57F3A6EF579}"/>
              </a:ext>
            </a:extLst>
          </p:cNvPr>
          <p:cNvSpPr txBox="1"/>
          <p:nvPr/>
        </p:nvSpPr>
        <p:spPr>
          <a:xfrm>
            <a:off x="5911334" y="243820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2" name="文字方塊 21">
            <a:extLst>
              <a:ext uri="{FF2B5EF4-FFF2-40B4-BE49-F238E27FC236}">
                <a16:creationId xmlns:a16="http://schemas.microsoft.com/office/drawing/2014/main" id="{4BFD1DB9-5A5F-4DA4-86D2-0B2494C5C7B9}"/>
              </a:ext>
            </a:extLst>
          </p:cNvPr>
          <p:cNvSpPr txBox="1"/>
          <p:nvPr/>
        </p:nvSpPr>
        <p:spPr>
          <a:xfrm>
            <a:off x="5911334" y="4075730"/>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28" name="文字方塊 27">
            <a:extLst>
              <a:ext uri="{FF2B5EF4-FFF2-40B4-BE49-F238E27FC236}">
                <a16:creationId xmlns:a16="http://schemas.microsoft.com/office/drawing/2014/main" id="{9FD135B5-9AF4-4405-8811-C8024867984D}"/>
              </a:ext>
            </a:extLst>
          </p:cNvPr>
          <p:cNvSpPr txBox="1"/>
          <p:nvPr/>
        </p:nvSpPr>
        <p:spPr>
          <a:xfrm>
            <a:off x="5911334" y="561528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Tree>
    <p:extLst>
      <p:ext uri="{BB962C8B-B14F-4D97-AF65-F5344CB8AC3E}">
        <p14:creationId xmlns:p14="http://schemas.microsoft.com/office/powerpoint/2010/main" val="21115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65442377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23" name="群組 22">
            <a:extLst>
              <a:ext uri="{FF2B5EF4-FFF2-40B4-BE49-F238E27FC236}">
                <a16:creationId xmlns:a16="http://schemas.microsoft.com/office/drawing/2014/main" id="{850AADF8-9D1F-4E4C-AA80-0DD42E28D51E}"/>
              </a:ext>
            </a:extLst>
          </p:cNvPr>
          <p:cNvGrpSpPr/>
          <p:nvPr/>
        </p:nvGrpSpPr>
        <p:grpSpPr>
          <a:xfrm>
            <a:off x="6421794" y="1808785"/>
            <a:ext cx="5375759" cy="4784926"/>
            <a:chOff x="6265766" y="1503391"/>
            <a:chExt cx="5770206" cy="5136021"/>
          </a:xfrm>
        </p:grpSpPr>
        <p:graphicFrame>
          <p:nvGraphicFramePr>
            <p:cNvPr id="18" name="圖表 17">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1057892534"/>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00649851"/>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745931641"/>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Grouping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40E907C4-DC95-4514-9677-A0C4CCE78A9B}"/>
              </a:ext>
            </a:extLst>
          </p:cNvPr>
          <p:cNvGrpSpPr/>
          <p:nvPr/>
        </p:nvGrpSpPr>
        <p:grpSpPr>
          <a:xfrm>
            <a:off x="12628466" y="4950937"/>
            <a:ext cx="5770206" cy="5063168"/>
            <a:chOff x="6265766" y="1499147"/>
            <a:chExt cx="5770206" cy="5063168"/>
          </a:xfrm>
        </p:grpSpPr>
        <p:graphicFrame>
          <p:nvGraphicFramePr>
            <p:cNvPr id="9" name="圖表 8">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3375028992"/>
                </p:ext>
              </p:extLst>
            </p:nvPr>
          </p:nvGraphicFramePr>
          <p:xfrm>
            <a:off x="6275972" y="1499147"/>
            <a:ext cx="5760000" cy="15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圖表 1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121543933"/>
                </p:ext>
              </p:extLst>
            </p:nvPr>
          </p:nvGraphicFramePr>
          <p:xfrm>
            <a:off x="6265766" y="5014315"/>
            <a:ext cx="5760000" cy="154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3198504947"/>
                </p:ext>
              </p:extLst>
            </p:nvPr>
          </p:nvGraphicFramePr>
          <p:xfrm>
            <a:off x="6275972" y="3256731"/>
            <a:ext cx="5760000" cy="1548000"/>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24" name="群組 23">
            <a:extLst>
              <a:ext uri="{FF2B5EF4-FFF2-40B4-BE49-F238E27FC236}">
                <a16:creationId xmlns:a16="http://schemas.microsoft.com/office/drawing/2014/main" id="{A4EE84D0-AFCA-4ED2-BBF1-7B5330FDCC67}"/>
              </a:ext>
            </a:extLst>
          </p:cNvPr>
          <p:cNvGrpSpPr/>
          <p:nvPr/>
        </p:nvGrpSpPr>
        <p:grpSpPr>
          <a:xfrm>
            <a:off x="336000" y="1819636"/>
            <a:ext cx="5366251" cy="4761505"/>
            <a:chOff x="6265766" y="1500031"/>
            <a:chExt cx="5760000" cy="5110881"/>
          </a:xfrm>
        </p:grpSpPr>
        <p:graphicFrame>
          <p:nvGraphicFramePr>
            <p:cNvPr id="25" name="圖表 24">
              <a:extLst>
                <a:ext uri="{FF2B5EF4-FFF2-40B4-BE49-F238E27FC236}">
                  <a16:creationId xmlns:a16="http://schemas.microsoft.com/office/drawing/2014/main" id="{78E920B3-33E8-4E5F-A063-C0E809FDE2F5}"/>
                </a:ext>
              </a:extLst>
            </p:cNvPr>
            <p:cNvGraphicFramePr>
              <a:graphicFrameLocks/>
            </p:cNvGraphicFramePr>
            <p:nvPr>
              <p:extLst>
                <p:ext uri="{D42A27DB-BD31-4B8C-83A1-F6EECF244321}">
                  <p14:modId xmlns:p14="http://schemas.microsoft.com/office/powerpoint/2010/main" val="692805091"/>
                </p:ext>
              </p:extLst>
            </p:nvPr>
          </p:nvGraphicFramePr>
          <p:xfrm>
            <a:off x="6265766" y="1500031"/>
            <a:ext cx="5760000" cy="1548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圖表 25">
              <a:extLst>
                <a:ext uri="{FF2B5EF4-FFF2-40B4-BE49-F238E27FC236}">
                  <a16:creationId xmlns:a16="http://schemas.microsoft.com/office/drawing/2014/main" id="{B97CCCD9-107D-4D10-8559-3F140690DE90}"/>
                </a:ext>
              </a:extLst>
            </p:cNvPr>
            <p:cNvGraphicFramePr>
              <a:graphicFrameLocks/>
            </p:cNvGraphicFramePr>
            <p:nvPr>
              <p:extLst>
                <p:ext uri="{D42A27DB-BD31-4B8C-83A1-F6EECF244321}">
                  <p14:modId xmlns:p14="http://schemas.microsoft.com/office/powerpoint/2010/main" val="538820212"/>
                </p:ext>
              </p:extLst>
            </p:nvPr>
          </p:nvGraphicFramePr>
          <p:xfrm>
            <a:off x="6265766" y="3257615"/>
            <a:ext cx="576000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圖表 26">
              <a:extLst>
                <a:ext uri="{FF2B5EF4-FFF2-40B4-BE49-F238E27FC236}">
                  <a16:creationId xmlns:a16="http://schemas.microsoft.com/office/drawing/2014/main" id="{446CBD1A-AD45-4FB1-8D20-85811A780633}"/>
                </a:ext>
              </a:extLst>
            </p:cNvPr>
            <p:cNvGraphicFramePr>
              <a:graphicFrameLocks/>
            </p:cNvGraphicFramePr>
            <p:nvPr>
              <p:extLst>
                <p:ext uri="{D42A27DB-BD31-4B8C-83A1-F6EECF244321}">
                  <p14:modId xmlns:p14="http://schemas.microsoft.com/office/powerpoint/2010/main" val="1548653245"/>
                </p:ext>
              </p:extLst>
            </p:nvPr>
          </p:nvGraphicFramePr>
          <p:xfrm>
            <a:off x="6265766" y="4990912"/>
            <a:ext cx="5760000" cy="1620000"/>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97877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TextBox 5">
            <a:extLst>
              <a:ext uri="{FF2B5EF4-FFF2-40B4-BE49-F238E27FC236}">
                <a16:creationId xmlns:a16="http://schemas.microsoft.com/office/drawing/2014/main" id="{0DB6C959-BBB3-4BAD-A8EC-2AF02768FF29}"/>
              </a:ext>
            </a:extLst>
          </p:cNvPr>
          <p:cNvSpPr txBox="1"/>
          <p:nvPr/>
        </p:nvSpPr>
        <p:spPr>
          <a:xfrm>
            <a:off x="838200" y="1690688"/>
            <a:ext cx="5077829"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Secondly, sequencing features in each group by columns’ attributes, for outputting better BCD values after encode. </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Column sum</a:t>
            </a:r>
          </a:p>
          <a:p>
            <a:pPr marL="342900" indent="-342900">
              <a:lnSpc>
                <a:spcPts val="3359"/>
              </a:lnSpc>
              <a:buFont typeface="+mj-lt"/>
              <a:buAutoNum type="arabicPeriod"/>
            </a:pPr>
            <a:r>
              <a:rPr lang="en-US" altLang="zh-TW" dirty="0">
                <a:solidFill>
                  <a:srgbClr val="000000"/>
                </a:solidFill>
                <a:latin typeface="Nunito Light"/>
              </a:rPr>
              <a:t>Type impurity</a:t>
            </a:r>
          </a:p>
          <a:p>
            <a:pPr marL="342900" indent="-342900">
              <a:lnSpc>
                <a:spcPts val="3359"/>
              </a:lnSpc>
              <a:buFont typeface="+mj-lt"/>
              <a:buAutoNum type="arabicPeriod"/>
            </a:pPr>
            <a:r>
              <a:rPr lang="en-US" altLang="zh-TW" dirty="0">
                <a:solidFill>
                  <a:srgbClr val="000000"/>
                </a:solidFill>
                <a:latin typeface="Nunito Light"/>
              </a:rPr>
              <a:t>Feature importance</a:t>
            </a:r>
          </a:p>
        </p:txBody>
      </p:sp>
      <p:graphicFrame>
        <p:nvGraphicFramePr>
          <p:cNvPr id="11" name="表格 10">
            <a:extLst>
              <a:ext uri="{FF2B5EF4-FFF2-40B4-BE49-F238E27FC236}">
                <a16:creationId xmlns:a16="http://schemas.microsoft.com/office/drawing/2014/main" id="{153BC9CC-BDDC-42FF-8984-905EE5778BD8}"/>
              </a:ext>
            </a:extLst>
          </p:cNvPr>
          <p:cNvGraphicFramePr>
            <a:graphicFrameLocks noGrp="1"/>
          </p:cNvGraphicFramePr>
          <p:nvPr>
            <p:extLst>
              <p:ext uri="{D42A27DB-BD31-4B8C-83A1-F6EECF244321}">
                <p14:modId xmlns:p14="http://schemas.microsoft.com/office/powerpoint/2010/main" val="3172762363"/>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6" name="群組 5">
            <a:extLst>
              <a:ext uri="{FF2B5EF4-FFF2-40B4-BE49-F238E27FC236}">
                <a16:creationId xmlns:a16="http://schemas.microsoft.com/office/drawing/2014/main" id="{E329A0B3-02F0-4B7B-BA75-52C2AAA1CDE7}"/>
              </a:ext>
            </a:extLst>
          </p:cNvPr>
          <p:cNvGrpSpPr/>
          <p:nvPr/>
        </p:nvGrpSpPr>
        <p:grpSpPr>
          <a:xfrm>
            <a:off x="6096000" y="1991263"/>
            <a:ext cx="5670825" cy="4730212"/>
            <a:chOff x="6265766" y="1503391"/>
            <a:chExt cx="5770206" cy="5208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extLst>
                <p:ext uri="{D42A27DB-BD31-4B8C-83A1-F6EECF244321}">
                  <p14:modId xmlns:p14="http://schemas.microsoft.com/office/powerpoint/2010/main" val="1218656523"/>
                </p:ext>
              </p:extLst>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extLst>
                <p:ext uri="{D42A27DB-BD31-4B8C-83A1-F6EECF244321}">
                  <p14:modId xmlns:p14="http://schemas.microsoft.com/office/powerpoint/2010/main" val="2246526470"/>
                </p:ext>
              </p:extLst>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1922608724"/>
                </p:ext>
              </p:extLst>
            </p:nvPr>
          </p:nvGraphicFramePr>
          <p:xfrm>
            <a:off x="6275972" y="5019412"/>
            <a:ext cx="5760000" cy="1692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39646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4255116844"/>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6" name="群組 5">
            <a:extLst>
              <a:ext uri="{FF2B5EF4-FFF2-40B4-BE49-F238E27FC236}">
                <a16:creationId xmlns:a16="http://schemas.microsoft.com/office/drawing/2014/main" id="{E329A0B3-02F0-4B7B-BA75-52C2AAA1CDE7}"/>
              </a:ext>
            </a:extLst>
          </p:cNvPr>
          <p:cNvGrpSpPr/>
          <p:nvPr/>
        </p:nvGrpSpPr>
        <p:grpSpPr>
          <a:xfrm>
            <a:off x="342379" y="1953971"/>
            <a:ext cx="5151081" cy="4584942"/>
            <a:chOff x="6265766" y="1503391"/>
            <a:chExt cx="5770206" cy="5136021"/>
          </a:xfrm>
        </p:grpSpPr>
        <p:graphicFrame>
          <p:nvGraphicFramePr>
            <p:cNvPr id="8" name="圖表 7">
              <a:extLst>
                <a:ext uri="{FF2B5EF4-FFF2-40B4-BE49-F238E27FC236}">
                  <a16:creationId xmlns:a16="http://schemas.microsoft.com/office/drawing/2014/main" id="{1BD392ED-D840-4A84-B2C8-4472F25565F1}"/>
                </a:ext>
              </a:extLst>
            </p:cNvPr>
            <p:cNvGraphicFramePr>
              <a:graphicFrameLocks/>
            </p:cNvGraphicFramePr>
            <p:nvPr/>
          </p:nvGraphicFramePr>
          <p:xfrm>
            <a:off x="6275972" y="1503391"/>
            <a:ext cx="576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33219BD-24B7-4BB6-B236-00E6C70E9BAD}"/>
                </a:ext>
              </a:extLst>
            </p:cNvPr>
            <p:cNvGraphicFramePr>
              <a:graphicFrameLocks/>
            </p:cNvGraphicFramePr>
            <p:nvPr/>
          </p:nvGraphicFramePr>
          <p:xfrm>
            <a:off x="6265766" y="3261402"/>
            <a:ext cx="5760000"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a:extLst>
                <a:ext uri="{FF2B5EF4-FFF2-40B4-BE49-F238E27FC236}">
                  <a16:creationId xmlns:a16="http://schemas.microsoft.com/office/drawing/2014/main" id="{35864EEB-73B6-4B11-B98F-74043108C52C}"/>
                </a:ext>
              </a:extLst>
            </p:cNvPr>
            <p:cNvGraphicFramePr>
              <a:graphicFrameLocks/>
            </p:cNvGraphicFramePr>
            <p:nvPr>
              <p:extLst>
                <p:ext uri="{D42A27DB-BD31-4B8C-83A1-F6EECF244321}">
                  <p14:modId xmlns:p14="http://schemas.microsoft.com/office/powerpoint/2010/main" val="3922457215"/>
                </p:ext>
              </p:extLst>
            </p:nvPr>
          </p:nvGraphicFramePr>
          <p:xfrm>
            <a:off x="6275972" y="5019412"/>
            <a:ext cx="5760000" cy="1620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 name="群組 3">
            <a:extLst>
              <a:ext uri="{FF2B5EF4-FFF2-40B4-BE49-F238E27FC236}">
                <a16:creationId xmlns:a16="http://schemas.microsoft.com/office/drawing/2014/main" id="{C119249D-04C5-4DF5-9BA8-4975AC28F61A}"/>
              </a:ext>
            </a:extLst>
          </p:cNvPr>
          <p:cNvGrpSpPr/>
          <p:nvPr/>
        </p:nvGrpSpPr>
        <p:grpSpPr>
          <a:xfrm>
            <a:off x="6534844" y="1957105"/>
            <a:ext cx="5141970" cy="4581808"/>
            <a:chOff x="6518259" y="1360365"/>
            <a:chExt cx="5760000" cy="5132510"/>
          </a:xfrm>
        </p:grpSpPr>
        <p:graphicFrame>
          <p:nvGraphicFramePr>
            <p:cNvPr id="13" name="圖表 12">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987671100"/>
                </p:ext>
              </p:extLst>
            </p:nvPr>
          </p:nvGraphicFramePr>
          <p:xfrm>
            <a:off x="6518259" y="1360365"/>
            <a:ext cx="576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652916585"/>
                </p:ext>
              </p:extLst>
            </p:nvPr>
          </p:nvGraphicFramePr>
          <p:xfrm>
            <a:off x="6518259" y="3116620"/>
            <a:ext cx="576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1390147"/>
                </p:ext>
              </p:extLst>
            </p:nvPr>
          </p:nvGraphicFramePr>
          <p:xfrm>
            <a:off x="6518259" y="4872875"/>
            <a:ext cx="5760000" cy="1620000"/>
          </p:xfrm>
          <a:graphic>
            <a:graphicData uri="http://schemas.openxmlformats.org/drawingml/2006/chart">
              <c:chart xmlns:c="http://schemas.openxmlformats.org/drawingml/2006/chart" xmlns:r="http://schemas.openxmlformats.org/officeDocument/2006/relationships" r:id="rId8"/>
            </a:graphicData>
          </a:graphic>
        </p:graphicFrame>
      </p:gr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4291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127776458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Sequencing</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 name="群組 3">
            <a:extLst>
              <a:ext uri="{FF2B5EF4-FFF2-40B4-BE49-F238E27FC236}">
                <a16:creationId xmlns:a16="http://schemas.microsoft.com/office/drawing/2014/main" id="{963D80CC-CCAF-42CE-95C2-5F8406777978}"/>
              </a:ext>
            </a:extLst>
          </p:cNvPr>
          <p:cNvGrpSpPr/>
          <p:nvPr/>
        </p:nvGrpSpPr>
        <p:grpSpPr>
          <a:xfrm>
            <a:off x="12489232" y="4830924"/>
            <a:ext cx="6872824" cy="4670818"/>
            <a:chOff x="9179975" y="1478124"/>
            <a:chExt cx="6872824" cy="4670818"/>
          </a:xfrm>
        </p:grpSpPr>
        <p:pic>
          <p:nvPicPr>
            <p:cNvPr id="12" name="圖片 11">
              <a:extLst>
                <a:ext uri="{FF2B5EF4-FFF2-40B4-BE49-F238E27FC236}">
                  <a16:creationId xmlns:a16="http://schemas.microsoft.com/office/drawing/2014/main" id="{1B501BA9-B05F-4C70-AB7B-B49907E64614}"/>
                </a:ext>
              </a:extLst>
            </p:cNvPr>
            <p:cNvPicPr>
              <a:picLocks noChangeAspect="1"/>
            </p:cNvPicPr>
            <p:nvPr/>
          </p:nvPicPr>
          <p:blipFill rotWithShape="1">
            <a:blip r:embed="rId3"/>
            <a:srcRect b="75515"/>
            <a:stretch/>
          </p:blipFill>
          <p:spPr>
            <a:xfrm>
              <a:off x="9179975" y="1478124"/>
              <a:ext cx="6871057" cy="1115361"/>
            </a:xfrm>
            <a:prstGeom prst="rect">
              <a:avLst/>
            </a:prstGeom>
          </p:spPr>
        </p:pic>
        <p:pic>
          <p:nvPicPr>
            <p:cNvPr id="15" name="圖片 14">
              <a:extLst>
                <a:ext uri="{FF2B5EF4-FFF2-40B4-BE49-F238E27FC236}">
                  <a16:creationId xmlns:a16="http://schemas.microsoft.com/office/drawing/2014/main" id="{24E45D33-0BBB-4BDB-A69A-99C8F4C46AC5}"/>
                </a:ext>
              </a:extLst>
            </p:cNvPr>
            <p:cNvPicPr>
              <a:picLocks noChangeAspect="1"/>
            </p:cNvPicPr>
            <p:nvPr/>
          </p:nvPicPr>
          <p:blipFill rotWithShape="1">
            <a:blip r:embed="rId3"/>
            <a:srcRect t="28444" b="37808"/>
            <a:stretch/>
          </p:blipFill>
          <p:spPr>
            <a:xfrm>
              <a:off x="9181742" y="2915596"/>
              <a:ext cx="6871057" cy="1537299"/>
            </a:xfrm>
            <a:prstGeom prst="rect">
              <a:avLst/>
            </a:prstGeom>
          </p:spPr>
        </p:pic>
        <p:pic>
          <p:nvPicPr>
            <p:cNvPr id="16" name="圖片 15">
              <a:extLst>
                <a:ext uri="{FF2B5EF4-FFF2-40B4-BE49-F238E27FC236}">
                  <a16:creationId xmlns:a16="http://schemas.microsoft.com/office/drawing/2014/main" id="{ABAA1031-90DD-4C29-B1D0-33094AB1ADCA}"/>
                </a:ext>
              </a:extLst>
            </p:cNvPr>
            <p:cNvPicPr>
              <a:picLocks noChangeAspect="1"/>
            </p:cNvPicPr>
            <p:nvPr/>
          </p:nvPicPr>
          <p:blipFill rotWithShape="1">
            <a:blip r:embed="rId3"/>
            <a:srcRect t="66252"/>
            <a:stretch/>
          </p:blipFill>
          <p:spPr>
            <a:xfrm>
              <a:off x="9181742" y="4611644"/>
              <a:ext cx="6871057" cy="1537298"/>
            </a:xfrm>
            <a:prstGeom prst="rect">
              <a:avLst/>
            </a:prstGeom>
          </p:spPr>
        </p:pic>
      </p:gr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3204714128"/>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752947140"/>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07002054"/>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2253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049810111"/>
              </p:ext>
            </p:extLst>
          </p:nvPr>
        </p:nvGraphicFramePr>
        <p:xfrm>
          <a:off x="425175" y="1304806"/>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164688" y="1304806"/>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332754529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4201861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BCD code</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59068643"/>
              </p:ext>
            </p:extLst>
          </p:nvPr>
        </p:nvGraphicFramePr>
        <p:xfrm>
          <a:off x="7326092" y="1690688"/>
          <a:ext cx="4208683" cy="4379664"/>
        </p:xfrm>
        <a:graphic>
          <a:graphicData uri="http://schemas.openxmlformats.org/drawingml/2006/table">
            <a:tbl>
              <a:tblPr/>
              <a:tblGrid>
                <a:gridCol w="1160683">
                  <a:extLst>
                    <a:ext uri="{9D8B030D-6E8A-4147-A177-3AD203B41FA5}">
                      <a16:colId xmlns:a16="http://schemas.microsoft.com/office/drawing/2014/main" val="1476190736"/>
                    </a:ext>
                  </a:extLst>
                </a:gridCol>
                <a:gridCol w="762000">
                  <a:extLst>
                    <a:ext uri="{9D8B030D-6E8A-4147-A177-3AD203B41FA5}">
                      <a16:colId xmlns:a16="http://schemas.microsoft.com/office/drawing/2014/main" val="3595054322"/>
                    </a:ext>
                  </a:extLst>
                </a:gridCol>
                <a:gridCol w="762000">
                  <a:extLst>
                    <a:ext uri="{9D8B030D-6E8A-4147-A177-3AD203B41FA5}">
                      <a16:colId xmlns:a16="http://schemas.microsoft.com/office/drawing/2014/main" val="3231528010"/>
                    </a:ext>
                  </a:extLst>
                </a:gridCol>
                <a:gridCol w="762000">
                  <a:extLst>
                    <a:ext uri="{9D8B030D-6E8A-4147-A177-3AD203B41FA5}">
                      <a16:colId xmlns:a16="http://schemas.microsoft.com/office/drawing/2014/main" val="642696343"/>
                    </a:ext>
                  </a:extLst>
                </a:gridCol>
                <a:gridCol w="762000">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21402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 - sum up</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4114497032"/>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Column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together 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Rearrange columns in group, for a more</a:t>
                      </a:r>
                      <a:br>
                        <a:rPr lang="en-US" altLang="zh-TW" dirty="0">
                          <a:latin typeface="Nunito" panose="00000500000000000000" pitchFamily="2" charset="0"/>
                        </a:rPr>
                      </a:br>
                      <a:r>
                        <a:rPr lang="en-US" altLang="zh-TW" dirty="0">
                          <a:latin typeface="Nunito" panose="00000500000000000000" pitchFamily="2" charset="0"/>
                        </a:rPr>
                        <a:t> distinctive /competitive BCD value.</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847" y="1546593"/>
            <a:ext cx="3802856" cy="462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6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0D1B66D7-D170-413A-A8EB-E9CB3D2A98E7}"/>
              </a:ext>
            </a:extLst>
          </p:cNvPr>
          <p:cNvPicPr>
            <a:picLocks noChangeAspect="1"/>
          </p:cNvPicPr>
          <p:nvPr/>
        </p:nvPicPr>
        <p:blipFill>
          <a:blip r:embed="rId3"/>
          <a:stretch>
            <a:fillRect/>
          </a:stretch>
        </p:blipFill>
        <p:spPr>
          <a:xfrm>
            <a:off x="7326091" y="849325"/>
            <a:ext cx="4585332" cy="2347544"/>
          </a:xfrm>
          <a:prstGeom prst="rect">
            <a:avLst/>
          </a:prstGeom>
        </p:spPr>
      </p:pic>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Case study, we compare classification results  with the commonly used variable encoding method under different datasets.</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Simulated datasets</a:t>
            </a:r>
          </a:p>
          <a:p>
            <a:pPr marL="342900" indent="-342900">
              <a:lnSpc>
                <a:spcPts val="3359"/>
              </a:lnSpc>
              <a:buFont typeface="+mj-lt"/>
              <a:buAutoNum type="arabicPeriod"/>
            </a:pPr>
            <a:r>
              <a:rPr lang="en-US" altLang="zh-TW" dirty="0">
                <a:solidFill>
                  <a:srgbClr val="000000"/>
                </a:solidFill>
                <a:latin typeface="Nunito Light"/>
              </a:rPr>
              <a:t>Kaggle dataset</a:t>
            </a:r>
          </a:p>
          <a:p>
            <a:pPr indent="457200">
              <a:lnSpc>
                <a:spcPts val="3359"/>
              </a:lnSpc>
            </a:pPr>
            <a:endParaRPr lang="en-US" altLang="zh-TW" dirty="0">
              <a:solidFill>
                <a:srgbClr val="000000"/>
              </a:solidFill>
              <a:latin typeface="Nunito Light"/>
            </a:endParaRPr>
          </a:p>
        </p:txBody>
      </p:sp>
      <p:grpSp>
        <p:nvGrpSpPr>
          <p:cNvPr id="7" name="群組 6">
            <a:extLst>
              <a:ext uri="{FF2B5EF4-FFF2-40B4-BE49-F238E27FC236}">
                <a16:creationId xmlns:a16="http://schemas.microsoft.com/office/drawing/2014/main" id="{4091AF51-1292-44A9-B727-C5E0263D418B}"/>
              </a:ext>
            </a:extLst>
          </p:cNvPr>
          <p:cNvGrpSpPr/>
          <p:nvPr/>
        </p:nvGrpSpPr>
        <p:grpSpPr>
          <a:xfrm>
            <a:off x="7326091" y="4152732"/>
            <a:ext cx="4585332" cy="2062663"/>
            <a:chOff x="7326092" y="2233847"/>
            <a:chExt cx="4585332" cy="2062663"/>
          </a:xfrm>
        </p:grpSpPr>
        <p:pic>
          <p:nvPicPr>
            <p:cNvPr id="5" name="圖片 4">
              <a:extLst>
                <a:ext uri="{FF2B5EF4-FFF2-40B4-BE49-F238E27FC236}">
                  <a16:creationId xmlns:a16="http://schemas.microsoft.com/office/drawing/2014/main" id="{FD64C0F8-DBEF-41BB-8397-0B0F8C89F415}"/>
                </a:ext>
              </a:extLst>
            </p:cNvPr>
            <p:cNvPicPr>
              <a:picLocks noChangeAspect="1"/>
            </p:cNvPicPr>
            <p:nvPr/>
          </p:nvPicPr>
          <p:blipFill rotWithShape="1">
            <a:blip r:embed="rId4"/>
            <a:srcRect b="17801"/>
            <a:stretch/>
          </p:blipFill>
          <p:spPr>
            <a:xfrm>
              <a:off x="7326092" y="2233847"/>
              <a:ext cx="4585332" cy="997439"/>
            </a:xfrm>
            <a:prstGeom prst="rect">
              <a:avLst/>
            </a:prstGeom>
          </p:spPr>
        </p:pic>
        <p:pic>
          <p:nvPicPr>
            <p:cNvPr id="6" name="圖片 5">
              <a:extLst>
                <a:ext uri="{FF2B5EF4-FFF2-40B4-BE49-F238E27FC236}">
                  <a16:creationId xmlns:a16="http://schemas.microsoft.com/office/drawing/2014/main" id="{3FEEDA47-ADE8-4169-93D9-82086EE8FA2B}"/>
                </a:ext>
              </a:extLst>
            </p:cNvPr>
            <p:cNvPicPr>
              <a:picLocks noChangeAspect="1"/>
            </p:cNvPicPr>
            <p:nvPr/>
          </p:nvPicPr>
          <p:blipFill rotWithShape="1">
            <a:blip r:embed="rId5"/>
            <a:srcRect b="18312"/>
            <a:stretch/>
          </p:blipFill>
          <p:spPr>
            <a:xfrm>
              <a:off x="7326092" y="3309072"/>
              <a:ext cx="4585332" cy="987438"/>
            </a:xfrm>
            <a:prstGeom prst="rect">
              <a:avLst/>
            </a:prstGeom>
          </p:spPr>
        </p:pic>
      </p:grpSp>
    </p:spTree>
    <p:extLst>
      <p:ext uri="{BB962C8B-B14F-4D97-AF65-F5344CB8AC3E}">
        <p14:creationId xmlns:p14="http://schemas.microsoft.com/office/powerpoint/2010/main" val="121505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3274556062"/>
              </p:ext>
            </p:extLst>
          </p:nvPr>
        </p:nvGraphicFramePr>
        <p:xfrm>
          <a:off x="14577015"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4233385593"/>
              </p:ext>
            </p:extLst>
          </p:nvPr>
        </p:nvGraphicFramePr>
        <p:xfrm>
          <a:off x="14562368"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4630370"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82" y="1560059"/>
            <a:ext cx="2633748" cy="4389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2725490468"/>
              </p:ext>
            </p:extLst>
          </p:nvPr>
        </p:nvGraphicFramePr>
        <p:xfrm>
          <a:off x="4437828" y="1938644"/>
          <a:ext cx="6275920" cy="4007079"/>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1130060">
                  <a:extLst>
                    <a:ext uri="{9D8B030D-6E8A-4147-A177-3AD203B41FA5}">
                      <a16:colId xmlns:a16="http://schemas.microsoft.com/office/drawing/2014/main" val="1022636242"/>
                    </a:ext>
                  </a:extLst>
                </a:gridCol>
                <a:gridCol w="411193">
                  <a:extLst>
                    <a:ext uri="{9D8B030D-6E8A-4147-A177-3AD203B41FA5}">
                      <a16:colId xmlns:a16="http://schemas.microsoft.com/office/drawing/2014/main" val="1001295572"/>
                    </a:ext>
                  </a:extLst>
                </a:gridCol>
                <a:gridCol w="411193">
                  <a:extLst>
                    <a:ext uri="{9D8B030D-6E8A-4147-A177-3AD203B41FA5}">
                      <a16:colId xmlns:a16="http://schemas.microsoft.com/office/drawing/2014/main" val="1090711638"/>
                    </a:ext>
                  </a:extLst>
                </a:gridCol>
                <a:gridCol w="411193">
                  <a:extLst>
                    <a:ext uri="{9D8B030D-6E8A-4147-A177-3AD203B41FA5}">
                      <a16:colId xmlns:a16="http://schemas.microsoft.com/office/drawing/2014/main" val="2045608606"/>
                    </a:ext>
                  </a:extLst>
                </a:gridCol>
                <a:gridCol w="411193">
                  <a:extLst>
                    <a:ext uri="{9D8B030D-6E8A-4147-A177-3AD203B41FA5}">
                      <a16:colId xmlns:a16="http://schemas.microsoft.com/office/drawing/2014/main" val="1644165635"/>
                    </a:ext>
                  </a:extLst>
                </a:gridCol>
                <a:gridCol w="411193">
                  <a:extLst>
                    <a:ext uri="{9D8B030D-6E8A-4147-A177-3AD203B41FA5}">
                      <a16:colId xmlns:a16="http://schemas.microsoft.com/office/drawing/2014/main" val="893587802"/>
                    </a:ext>
                  </a:extLst>
                </a:gridCol>
                <a:gridCol w="411193">
                  <a:extLst>
                    <a:ext uri="{9D8B030D-6E8A-4147-A177-3AD203B41FA5}">
                      <a16:colId xmlns:a16="http://schemas.microsoft.com/office/drawing/2014/main" val="1210108540"/>
                    </a:ext>
                  </a:extLst>
                </a:gridCol>
                <a:gridCol w="1069413">
                  <a:extLst>
                    <a:ext uri="{9D8B030D-6E8A-4147-A177-3AD203B41FA5}">
                      <a16:colId xmlns:a16="http://schemas.microsoft.com/office/drawing/2014/main" val="2403475804"/>
                    </a:ext>
                  </a:extLst>
                </a:gridCol>
              </a:tblGrid>
              <a:tr h="567442">
                <a:tc>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Categorical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R w="12700" cmpd="sng">
                      <a:noFill/>
                    </a:lnR>
                    <a:lnB w="12700" cap="flat" cmpd="sng" algn="ctr">
                      <a:noFill/>
                      <a:prstDash val="solid"/>
                      <a:round/>
                      <a:headEnd type="none" w="med" len="med"/>
                      <a:tailEnd type="none" w="med" len="med"/>
                    </a:lnB>
                    <a:solidFill>
                      <a:srgbClr val="FF6666"/>
                    </a:solidFill>
                  </a:tcPr>
                </a:tc>
                <a:tc rowSpan="7">
                  <a:txBody>
                    <a:bodyPr/>
                    <a:lstStyle/>
                    <a:p>
                      <a:pPr algn="ctr">
                        <a:lnSpc>
                          <a:spcPct val="150000"/>
                        </a:lnSpc>
                        <a:spcAft>
                          <a:spcPts val="0"/>
                        </a:spcAft>
                      </a:pP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gridSpan="8">
                  <a:txBody>
                    <a:bodyPr/>
                    <a:lstStyle/>
                    <a:p>
                      <a:pPr algn="ctr">
                        <a:lnSpc>
                          <a:spcPct val="150000"/>
                        </a:lnSpc>
                        <a:spcAft>
                          <a:spcPts val="0"/>
                        </a:spcAft>
                      </a:pPr>
                      <a:r>
                        <a:rPr lang="en-US" altLang="zh-TW" sz="1400" kern="100" dirty="0">
                          <a:effectLst/>
                          <a:latin typeface="Nunito" panose="00000500000000000000" pitchFamily="2" charset="0"/>
                          <a:ea typeface="標楷體" panose="03000509000000000000" pitchFamily="65" charset="-120"/>
                          <a:cs typeface="Arial" panose="020B0604020202020204" pitchFamily="34" charset="0"/>
                        </a:rPr>
                        <a:t>Numerical</a:t>
                      </a:r>
                      <a:endParaRPr lang="zh-TW" sz="14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B w="12700" cap="flat" cmpd="sng" algn="ctr">
                      <a:noFill/>
                      <a:prstDash val="solid"/>
                      <a:round/>
                      <a:headEnd type="none" w="med" len="med"/>
                      <a:tailEnd type="none" w="med" len="med"/>
                    </a:lnB>
                    <a:solidFill>
                      <a:srgbClr val="6B4B8B"/>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600" kern="100" dirty="0">
                          <a:effectLst/>
                          <a:latin typeface="Nunito" panose="00000500000000000000" pitchFamily="2" charset="0"/>
                        </a:rPr>
                        <a:t>City</a:t>
                      </a: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381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Ordinal</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L w="381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a:r>
                        <a:rPr lang="en-US" altLang="zh-TW" sz="1400" b="1" kern="100" dirty="0">
                          <a:solidFill>
                            <a:schemeClr val="lt1"/>
                          </a:solidFill>
                          <a:effectLst/>
                          <a:latin typeface="Nunito" panose="00000500000000000000" pitchFamily="2" charset="0"/>
                          <a:ea typeface="+mn-ea"/>
                          <a:cs typeface="+mn-cs"/>
                        </a:rPr>
                        <a:t>Binary</a:t>
                      </a:r>
                      <a:endParaRPr lang="zh-TW" altLang="en-US" sz="1400" b="1" kern="100" dirty="0">
                        <a:solidFill>
                          <a:schemeClr val="lt1"/>
                        </a:solidFill>
                        <a:effectLst/>
                        <a:latin typeface="Nunito" panose="00000500000000000000" pitchFamily="2" charset="0"/>
                        <a:ea typeface="+mn-ea"/>
                        <a:cs typeface="+mn-cs"/>
                      </a:endParaRPr>
                    </a:p>
                  </a:txBody>
                  <a:tcPr anchor="ctr">
                    <a:lnL w="12700" cmpd="sng">
                      <a:noFill/>
                    </a:lnL>
                    <a:lnT w="12700" cap="flat" cmpd="sng" algn="ctr">
                      <a:noFill/>
                      <a:prstDash val="solid"/>
                      <a:round/>
                      <a:headEnd type="none" w="med" len="med"/>
                      <a:tailEnd type="none" w="med" len="med"/>
                    </a:lnT>
                    <a:lnB w="12700" cmpd="sng">
                      <a:noFill/>
                    </a:lnB>
                    <a:solidFill>
                      <a:schemeClr val="tx1">
                        <a:lumMod val="50000"/>
                        <a:lumOff val="50000"/>
                      </a:schemeClr>
                    </a:solidFill>
                  </a:tcPr>
                </a:tc>
                <a:tc hMerge="1">
                  <a:txBody>
                    <a:bodyPr/>
                    <a:lstStyle/>
                    <a:p>
                      <a:endParaRPr lang="zh-TW" altLang="en-US"/>
                    </a:p>
                  </a:txBody>
                  <a:tcPr/>
                </a:tc>
                <a:tc gridSpan="4">
                  <a:txBody>
                    <a:bodyPr/>
                    <a:lstStyle/>
                    <a:p>
                      <a:pPr algn="ctr"/>
                      <a:r>
                        <a:rPr lang="en-US" altLang="zh-TW" sz="1400" b="1" kern="100" dirty="0">
                          <a:solidFill>
                            <a:schemeClr val="lt1"/>
                          </a:solidFill>
                          <a:effectLst/>
                          <a:latin typeface="Nunito" panose="00000500000000000000" pitchFamily="2" charset="0"/>
                          <a:ea typeface="+mn-ea"/>
                          <a:cs typeface="+mn-cs"/>
                        </a:rPr>
                        <a:t>One</a:t>
                      </a:r>
                      <a:r>
                        <a:rPr lang="zh-TW" altLang="en-US" sz="1400" b="1" kern="100" dirty="0">
                          <a:solidFill>
                            <a:schemeClr val="lt1"/>
                          </a:solidFill>
                          <a:effectLst/>
                          <a:latin typeface="Nunito" panose="00000500000000000000" pitchFamily="2" charset="0"/>
                          <a:ea typeface="+mn-ea"/>
                          <a:cs typeface="+mn-cs"/>
                        </a:rPr>
                        <a:t> </a:t>
                      </a:r>
                      <a:r>
                        <a:rPr lang="en-US" altLang="zh-TW" sz="1400" b="1" kern="100" dirty="0">
                          <a:solidFill>
                            <a:schemeClr val="lt1"/>
                          </a:solidFill>
                          <a:effectLst/>
                          <a:latin typeface="Nunito" panose="00000500000000000000" pitchFamily="2" charset="0"/>
                          <a:ea typeface="+mn-ea"/>
                          <a:cs typeface="+mn-cs"/>
                        </a:rPr>
                        <a:t>Hot</a:t>
                      </a:r>
                      <a:endParaRPr lang="zh-TW" altLang="en-US" sz="1400" b="1" kern="100" dirty="0">
                        <a:solidFill>
                          <a:schemeClr val="lt1"/>
                        </a:solidFill>
                        <a:effectLst/>
                        <a:latin typeface="Nunito" panose="00000500000000000000" pitchFamily="2" charset="0"/>
                        <a:ea typeface="+mn-ea"/>
                        <a:cs typeface="+mn-cs"/>
                      </a:endParaRPr>
                    </a:p>
                  </a:txBody>
                  <a:tcPr anchor="ctr">
                    <a:lnT w="12700" cap="flat" cmpd="sng" algn="ctr">
                      <a:noFill/>
                      <a:prstDash val="solid"/>
                      <a:round/>
                      <a:headEnd type="none" w="med" len="med"/>
                      <a:tailEnd type="none" w="med" len="med"/>
                    </a:lnT>
                    <a:lnB w="12700" cmpd="sng">
                      <a:noFill/>
                    </a:lnB>
                    <a:solidFill>
                      <a:schemeClr val="bg1">
                        <a:lumMod val="6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1" kern="100" dirty="0">
                          <a:solidFill>
                            <a:schemeClr val="lt1"/>
                          </a:solidFill>
                          <a:effectLst/>
                          <a:latin typeface="Nunito" panose="00000500000000000000" pitchFamily="2" charset="0"/>
                          <a:ea typeface="+mn-ea"/>
                          <a:cs typeface="+mn-cs"/>
                        </a:rPr>
                        <a:t>Frequency</a:t>
                      </a:r>
                      <a:endParaRPr lang="zh-TW" altLang="en-US" sz="1400" b="1" kern="100" dirty="0">
                        <a:solidFill>
                          <a:schemeClr val="lt1"/>
                        </a:solidFill>
                        <a:effectLst/>
                        <a:latin typeface="Nunito" panose="00000500000000000000" pitchFamily="2" charset="0"/>
                        <a:ea typeface="+mn-ea"/>
                        <a:cs typeface="+mn-cs"/>
                      </a:endParaRPr>
                    </a:p>
                  </a:txBody>
                  <a:tcPr marL="68580" marR="68580" marT="0" marB="0" anchor="ctr">
                    <a:lnT w="12700" cap="flat" cmpd="sng" algn="ctr">
                      <a:noFill/>
                      <a:prstDash val="solid"/>
                      <a:round/>
                      <a:headEnd type="none" w="med" len="med"/>
                      <a:tailEnd type="none" w="med" len="med"/>
                    </a:lnT>
                    <a:lnB w="12700" cmpd="sng">
                      <a:noFill/>
                    </a:lnB>
                    <a:solidFill>
                      <a:schemeClr val="bg1">
                        <a:lumMod val="75000"/>
                      </a:schemeClr>
                    </a:solidFill>
                  </a:tcPr>
                </a:tc>
                <a:extLst>
                  <a:ext uri="{0D108BD9-81ED-4DB2-BD59-A6C34878D82A}">
                    <a16:rowId xmlns:a16="http://schemas.microsoft.com/office/drawing/2014/main" val="220279634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Taipei</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7161697"/>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New</a:t>
                      </a:r>
                      <a:r>
                        <a:rPr lang="zh-TW" altLang="en-US"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 </a:t>
                      </a:r>
                      <a:r>
                        <a:rPr lang="en-US" alt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rPr>
                        <a:t>York</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1</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a:solidFill>
                            <a:schemeClr val="tx1"/>
                          </a:solidFill>
                          <a:effectLst/>
                          <a:latin typeface="Nunito" panose="00000500000000000000" pitchFamily="2" charset="0"/>
                        </a:rPr>
                        <a:t>0</a:t>
                      </a:r>
                      <a:endParaRPr lang="zh-TW" sz="1400" kern="10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9106826"/>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London</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0.2</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04732"/>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65373"/>
                  </a:ext>
                </a:extLst>
              </a:tr>
              <a:tr h="574439">
                <a:tc>
                  <a:txBody>
                    <a:bodyPr/>
                    <a:lstStyle/>
                    <a:p>
                      <a:pPr algn="ctr">
                        <a:lnSpc>
                          <a:spcPct val="150000"/>
                        </a:lnSpc>
                        <a:spcAft>
                          <a:spcPts val="0"/>
                        </a:spcAft>
                      </a:pPr>
                      <a:r>
                        <a:rPr lang="en-US" altLang="zh-TW" sz="1400" kern="100" dirty="0">
                          <a:solidFill>
                            <a:schemeClr val="tx1"/>
                          </a:solidFill>
                          <a:effectLst/>
                          <a:latin typeface="Nunito" panose="00000500000000000000" pitchFamily="2" charset="0"/>
                        </a:rPr>
                        <a:t>Tokyo</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3</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1</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mpd="sng">
                      <a:noFill/>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400" kern="100" dirty="0">
                          <a:solidFill>
                            <a:schemeClr val="tx1"/>
                          </a:solidFill>
                          <a:effectLst/>
                          <a:latin typeface="Nunito" panose="00000500000000000000" pitchFamily="2" charset="0"/>
                        </a:rPr>
                        <a:t>0.4</a:t>
                      </a:r>
                      <a:endParaRPr lang="zh-TW" sz="14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403801"/>
                  </a:ext>
                </a:extLst>
              </a:tr>
            </a:tbl>
          </a:graphicData>
        </a:graphic>
      </p:graphicFrame>
      <p:sp>
        <p:nvSpPr>
          <p:cNvPr id="3" name="箭號: 弧形下彎 2">
            <a:extLst>
              <a:ext uri="{FF2B5EF4-FFF2-40B4-BE49-F238E27FC236}">
                <a16:creationId xmlns:a16="http://schemas.microsoft.com/office/drawing/2014/main" id="{61FBB99D-79B7-41D5-BA37-18D651BFACAF}"/>
              </a:ext>
            </a:extLst>
          </p:cNvPr>
          <p:cNvSpPr/>
          <p:nvPr/>
        </p:nvSpPr>
        <p:spPr>
          <a:xfrm>
            <a:off x="5289177" y="1110935"/>
            <a:ext cx="1483743" cy="744679"/>
          </a:xfrm>
          <a:prstGeom prst="curvedDownArrow">
            <a:avLst/>
          </a:prstGeom>
          <a:solidFill>
            <a:srgbClr val="A0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6345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(3300</a:t>
            </a:r>
            <a:r>
              <a:rPr lang="zh-TW" altLang="en-US" sz="2000" dirty="0">
                <a:solidFill>
                  <a:srgbClr val="14365D"/>
                </a:solidFill>
                <a:latin typeface="Nunito SemiBold" panose="00000700000000000000" pitchFamily="2" charset="0"/>
              </a:rPr>
              <a:t> </a:t>
            </a:r>
            <a:r>
              <a:rPr lang="en-US" altLang="zh-TW" sz="2000" dirty="0">
                <a:solidFill>
                  <a:srgbClr val="14365D"/>
                </a:solidFill>
                <a:latin typeface="Nunito SemiBold" panose="00000700000000000000" pitchFamily="2" charset="0"/>
              </a:rPr>
              <a:t>samples, 3000 Good, 300 Bad)</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6" name="圖片 5">
            <a:extLst>
              <a:ext uri="{FF2B5EF4-FFF2-40B4-BE49-F238E27FC236}">
                <a16:creationId xmlns:a16="http://schemas.microsoft.com/office/drawing/2014/main" id="{122AA4C7-2733-483F-B4DE-CE42BD47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849" y="2070162"/>
            <a:ext cx="3162299" cy="3162299"/>
          </a:xfrm>
          <a:prstGeom prst="rect">
            <a:avLst/>
          </a:prstGeom>
        </p:spPr>
      </p:pic>
      <p:pic>
        <p:nvPicPr>
          <p:cNvPr id="8" name="圖片 7">
            <a:extLst>
              <a:ext uri="{FF2B5EF4-FFF2-40B4-BE49-F238E27FC236}">
                <a16:creationId xmlns:a16="http://schemas.microsoft.com/office/drawing/2014/main" id="{0B94A5B0-52B1-466D-8E5F-413AF058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3" y="2070163"/>
            <a:ext cx="3162300" cy="3162300"/>
          </a:xfrm>
          <a:prstGeom prst="rect">
            <a:avLst/>
          </a:prstGeom>
        </p:spPr>
      </p:pic>
      <p:pic>
        <p:nvPicPr>
          <p:cNvPr id="15" name="圖片 14">
            <a:extLst>
              <a:ext uri="{FF2B5EF4-FFF2-40B4-BE49-F238E27FC236}">
                <a16:creationId xmlns:a16="http://schemas.microsoft.com/office/drawing/2014/main" id="{29527D38-8F71-4D46-A2BE-F21F444CD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6" y="2070162"/>
            <a:ext cx="3162301" cy="3162301"/>
          </a:xfrm>
          <a:prstGeom prst="rect">
            <a:avLst/>
          </a:prstGeom>
        </p:spPr>
      </p:pic>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spTree>
    <p:extLst>
      <p:ext uri="{BB962C8B-B14F-4D97-AF65-F5344CB8AC3E}">
        <p14:creationId xmlns:p14="http://schemas.microsoft.com/office/powerpoint/2010/main" val="13285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350292721"/>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4">
                        <a:lumMod val="60000"/>
                        <a:lumOff val="40000"/>
                      </a:schemeClr>
                    </a:solidFill>
                  </a:tcPr>
                </a:tc>
                <a:tc>
                  <a:txBody>
                    <a:bodyPr/>
                    <a:lstStyle/>
                    <a:p>
                      <a:pPr algn="ctr"/>
                      <a:r>
                        <a:rPr lang="en-US" altLang="zh-TW" sz="1700" dirty="0"/>
                        <a:t>Binarize Data</a:t>
                      </a:r>
                      <a:endParaRPr lang="zh-TW" altLang="en-US" sz="1700" dirty="0"/>
                    </a:p>
                  </a:txBody>
                  <a:tcPr marL="87938" marR="87938" marT="43969" marB="43969"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a:stretch/>
        </p:blipFill>
        <p:spPr>
          <a:xfrm>
            <a:off x="4495801" y="2020887"/>
            <a:ext cx="7270372" cy="4280130"/>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70" y="1546034"/>
            <a:ext cx="3803262" cy="46150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ED389F31-9A58-47F3-86B4-E72B6DF08955}"/>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binarize </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0508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D0A4129D-CE15-4FD7-ADD8-7CBD476F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6" y="2070158"/>
            <a:ext cx="3162299" cy="3162299"/>
          </a:xfrm>
          <a:prstGeom prst="rect">
            <a:avLst/>
          </a:prstGeom>
        </p:spPr>
      </p:pic>
      <p:pic>
        <p:nvPicPr>
          <p:cNvPr id="5" name="圖片 4">
            <a:extLst>
              <a:ext uri="{FF2B5EF4-FFF2-40B4-BE49-F238E27FC236}">
                <a16:creationId xmlns:a16="http://schemas.microsoft.com/office/drawing/2014/main" id="{C33BC501-E291-4215-B442-3CDD5691F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9" y="2070159"/>
            <a:ext cx="3162299" cy="3162299"/>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1167848288"/>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16" name="圖片 15">
            <a:extLst>
              <a:ext uri="{FF2B5EF4-FFF2-40B4-BE49-F238E27FC236}">
                <a16:creationId xmlns:a16="http://schemas.microsoft.com/office/drawing/2014/main" id="{1FA3FB52-89E0-4B43-866C-A610B0901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22" y="2070160"/>
            <a:ext cx="3162299" cy="316229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 - Dimension reduction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1008BB-06A0-45C6-9C5E-61C1BE57D267}"/>
              </a:ext>
            </a:extLst>
          </p:cNvPr>
          <p:cNvSpPr/>
          <p:nvPr/>
        </p:nvSpPr>
        <p:spPr>
          <a:xfrm>
            <a:off x="1506273" y="1347968"/>
            <a:ext cx="9361752" cy="4581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圖片 1">
            <a:extLst>
              <a:ext uri="{FF2B5EF4-FFF2-40B4-BE49-F238E27FC236}">
                <a16:creationId xmlns:a16="http://schemas.microsoft.com/office/drawing/2014/main" id="{C64A36E8-CAFA-4093-BC5E-7D85F7DD1ABE}"/>
              </a:ext>
            </a:extLst>
          </p:cNvPr>
          <p:cNvPicPr>
            <a:picLocks noChangeAspect="1"/>
          </p:cNvPicPr>
          <p:nvPr/>
        </p:nvPicPr>
        <p:blipFill rotWithShape="1">
          <a:blip r:embed="rId3"/>
          <a:srcRect b="7143"/>
          <a:stretch/>
        </p:blipFill>
        <p:spPr>
          <a:xfrm>
            <a:off x="909797" y="1538908"/>
            <a:ext cx="10065783" cy="423915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Continuous data - 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549788145"/>
              </p:ext>
            </p:extLst>
          </p:nvPr>
        </p:nvGraphicFramePr>
        <p:xfrm>
          <a:off x="457198" y="1313848"/>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4" name="表格 13">
            <a:extLst>
              <a:ext uri="{FF2B5EF4-FFF2-40B4-BE49-F238E27FC236}">
                <a16:creationId xmlns:a16="http://schemas.microsoft.com/office/drawing/2014/main" id="{10ED6658-943D-428C-B559-83430A38D5AE}"/>
              </a:ext>
            </a:extLst>
          </p:cNvPr>
          <p:cNvGraphicFramePr>
            <a:graphicFrameLocks noGrp="1"/>
          </p:cNvGraphicFramePr>
          <p:nvPr>
            <p:extLst>
              <p:ext uri="{D42A27DB-BD31-4B8C-83A1-F6EECF244321}">
                <p14:modId xmlns:p14="http://schemas.microsoft.com/office/powerpoint/2010/main" val="1287000072"/>
              </p:ext>
            </p:extLst>
          </p:nvPr>
        </p:nvGraphicFramePr>
        <p:xfrm>
          <a:off x="1600200" y="5929841"/>
          <a:ext cx="9361752" cy="519798"/>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1911695691"/>
                    </a:ext>
                  </a:extLst>
                </a:gridCol>
                <a:gridCol w="1560292">
                  <a:extLst>
                    <a:ext uri="{9D8B030D-6E8A-4147-A177-3AD203B41FA5}">
                      <a16:colId xmlns:a16="http://schemas.microsoft.com/office/drawing/2014/main" val="2310138189"/>
                    </a:ext>
                  </a:extLst>
                </a:gridCol>
                <a:gridCol w="1560292">
                  <a:extLst>
                    <a:ext uri="{9D8B030D-6E8A-4147-A177-3AD203B41FA5}">
                      <a16:colId xmlns:a16="http://schemas.microsoft.com/office/drawing/2014/main" val="3297134852"/>
                    </a:ext>
                  </a:extLst>
                </a:gridCol>
                <a:gridCol w="1560292">
                  <a:extLst>
                    <a:ext uri="{9D8B030D-6E8A-4147-A177-3AD203B41FA5}">
                      <a16:colId xmlns:a16="http://schemas.microsoft.com/office/drawing/2014/main" val="3638549176"/>
                    </a:ext>
                  </a:extLst>
                </a:gridCol>
                <a:gridCol w="1560292">
                  <a:extLst>
                    <a:ext uri="{9D8B030D-6E8A-4147-A177-3AD203B41FA5}">
                      <a16:colId xmlns:a16="http://schemas.microsoft.com/office/drawing/2014/main" val="4204319266"/>
                    </a:ext>
                  </a:extLst>
                </a:gridCol>
                <a:gridCol w="1560292">
                  <a:extLst>
                    <a:ext uri="{9D8B030D-6E8A-4147-A177-3AD203B41FA5}">
                      <a16:colId xmlns:a16="http://schemas.microsoft.com/office/drawing/2014/main" val="327565383"/>
                    </a:ext>
                  </a:extLst>
                </a:gridCol>
              </a:tblGrid>
              <a:tr h="259899">
                <a:tc>
                  <a:txBody>
                    <a:bodyPr/>
                    <a:lstStyle/>
                    <a:p>
                      <a:pPr algn="ctr"/>
                      <a:r>
                        <a:rPr lang="en-US" altLang="zh-TW" sz="1050" dirty="0">
                          <a:solidFill>
                            <a:schemeClr val="tx1"/>
                          </a:solidFill>
                          <a:latin typeface="Nunito Bold" panose="00000800000000000000" pitchFamily="2" charset="0"/>
                        </a:rPr>
                        <a:t>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60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80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100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120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sz="1050" dirty="0">
                          <a:solidFill>
                            <a:schemeClr val="tx1"/>
                          </a:solidFill>
                          <a:latin typeface="Nunito Bold" panose="00000800000000000000" pitchFamily="2" charset="0"/>
                        </a:rPr>
                        <a:t>140</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476424"/>
                  </a:ext>
                </a:extLst>
              </a:tr>
              <a:tr h="259899">
                <a:tc gridSpan="6">
                  <a:txBody>
                    <a:bodyPr/>
                    <a:lstStyle/>
                    <a:p>
                      <a:pPr algn="ctr"/>
                      <a:r>
                        <a:rPr lang="en-US" altLang="zh-TW" sz="1050" dirty="0">
                          <a:solidFill>
                            <a:schemeClr val="tx1"/>
                          </a:solidFill>
                          <a:latin typeface="Nunito Bold" panose="00000800000000000000" pitchFamily="2" charset="0"/>
                        </a:rPr>
                        <a:t>Binary Features</a:t>
                      </a:r>
                      <a:endParaRPr lang="zh-TW" altLang="en-US" sz="1050" dirty="0">
                        <a:solidFill>
                          <a:schemeClr val="tx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68417264"/>
                  </a:ext>
                </a:extLst>
              </a:tr>
            </a:tbl>
          </a:graphicData>
        </a:graphic>
      </p:graphicFrame>
      <p:graphicFrame>
        <p:nvGraphicFramePr>
          <p:cNvPr id="20" name="表格 19">
            <a:extLst>
              <a:ext uri="{FF2B5EF4-FFF2-40B4-BE49-F238E27FC236}">
                <a16:creationId xmlns:a16="http://schemas.microsoft.com/office/drawing/2014/main" id="{18AB2430-73DA-48F9-BD1C-F2058B119EBE}"/>
              </a:ext>
            </a:extLst>
          </p:cNvPr>
          <p:cNvGraphicFramePr>
            <a:graphicFrameLocks noGrp="1"/>
          </p:cNvGraphicFramePr>
          <p:nvPr>
            <p:extLst>
              <p:ext uri="{D42A27DB-BD31-4B8C-83A1-F6EECF244321}">
                <p14:modId xmlns:p14="http://schemas.microsoft.com/office/powerpoint/2010/main" val="545302892"/>
              </p:ext>
            </p:extLst>
          </p:nvPr>
        </p:nvGraphicFramePr>
        <p:xfrm>
          <a:off x="10975580" y="1347968"/>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spTree>
    <p:extLst>
      <p:ext uri="{BB962C8B-B14F-4D97-AF65-F5344CB8AC3E}">
        <p14:creationId xmlns:p14="http://schemas.microsoft.com/office/powerpoint/2010/main" val="564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18BB4628-870C-4E6F-857A-1856D51B0E89}"/>
              </a:ext>
            </a:extLst>
          </p:cNvPr>
          <p:cNvPicPr>
            <a:picLocks noChangeAspect="1"/>
          </p:cNvPicPr>
          <p:nvPr/>
        </p:nvPicPr>
        <p:blipFill rotWithShape="1">
          <a:blip r:embed="rId3"/>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FF842B4A-45BE-48AE-B986-1E725913D7FF}"/>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Classification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474638F9-DF2C-4316-9025-3A89C915F6A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C01556D-7907-4A26-A7A8-702520A2A639}"/>
              </a:ext>
            </a:extLst>
          </p:cNvPr>
          <p:cNvGraphicFramePr>
            <a:graphicFrameLocks noGrp="1"/>
          </p:cNvGraphicFramePr>
          <p:nvPr>
            <p:extLst>
              <p:ext uri="{D42A27DB-BD31-4B8C-83A1-F6EECF244321}">
                <p14:modId xmlns:p14="http://schemas.microsoft.com/office/powerpoint/2010/main" val="264823380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Dataset 1</a:t>
                      </a:r>
                      <a:endParaRPr lang="zh-TW" altLang="en-US" dirty="0"/>
                    </a:p>
                  </a:txBody>
                  <a:tcPr anchor="ctr">
                    <a:solidFill>
                      <a:schemeClr val="tx2">
                        <a:lumMod val="75000"/>
                      </a:schemeClr>
                    </a:solidFill>
                  </a:tcPr>
                </a:tc>
                <a:extLst>
                  <a:ext uri="{0D108BD9-81ED-4DB2-BD59-A6C34878D82A}">
                    <a16:rowId xmlns:a16="http://schemas.microsoft.com/office/drawing/2014/main" val="518203525"/>
                  </a:ext>
                </a:extLst>
              </a:tr>
            </a:tbl>
          </a:graphicData>
        </a:graphic>
      </p:graphicFrame>
      <p:graphicFrame>
        <p:nvGraphicFramePr>
          <p:cNvPr id="14" name="表格 13">
            <a:extLst>
              <a:ext uri="{FF2B5EF4-FFF2-40B4-BE49-F238E27FC236}">
                <a16:creationId xmlns:a16="http://schemas.microsoft.com/office/drawing/2014/main" id="{02353A76-59A3-4827-BB55-E7190A168723}"/>
              </a:ext>
            </a:extLst>
          </p:cNvPr>
          <p:cNvGraphicFramePr>
            <a:graphicFrameLocks noGrp="1"/>
          </p:cNvGraphicFramePr>
          <p:nvPr>
            <p:extLst>
              <p:ext uri="{D42A27DB-BD31-4B8C-83A1-F6EECF244321}">
                <p14:modId xmlns:p14="http://schemas.microsoft.com/office/powerpoint/2010/main" val="1286057574"/>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17" name="群組 16">
            <a:extLst>
              <a:ext uri="{FF2B5EF4-FFF2-40B4-BE49-F238E27FC236}">
                <a16:creationId xmlns:a16="http://schemas.microsoft.com/office/drawing/2014/main" id="{621B59A1-7D7F-4122-9208-717B0E01D043}"/>
              </a:ext>
            </a:extLst>
          </p:cNvPr>
          <p:cNvGrpSpPr/>
          <p:nvPr/>
        </p:nvGrpSpPr>
        <p:grpSpPr>
          <a:xfrm>
            <a:off x="1783081" y="2849880"/>
            <a:ext cx="647700" cy="2636044"/>
            <a:chOff x="1754510" y="1858583"/>
            <a:chExt cx="683889" cy="3627342"/>
          </a:xfrm>
        </p:grpSpPr>
        <p:sp>
          <p:nvSpPr>
            <p:cNvPr id="18" name="流程圖: 程序 17">
              <a:extLst>
                <a:ext uri="{FF2B5EF4-FFF2-40B4-BE49-F238E27FC236}">
                  <a16:creationId xmlns:a16="http://schemas.microsoft.com/office/drawing/2014/main" id="{09964BC0-50AE-47FE-B180-A2A3A1AD9631}"/>
                </a:ext>
              </a:extLst>
            </p:cNvPr>
            <p:cNvSpPr/>
            <p:nvPr/>
          </p:nvSpPr>
          <p:spPr>
            <a:xfrm flipV="1">
              <a:off x="1754510" y="1858583"/>
              <a:ext cx="683889" cy="362734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程序 18">
              <a:extLst>
                <a:ext uri="{FF2B5EF4-FFF2-40B4-BE49-F238E27FC236}">
                  <a16:creationId xmlns:a16="http://schemas.microsoft.com/office/drawing/2014/main" id="{48A6457B-969A-4A7D-87D5-52A0DD32FCE4}"/>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a:extLst>
              <a:ext uri="{FF2B5EF4-FFF2-40B4-BE49-F238E27FC236}">
                <a16:creationId xmlns:a16="http://schemas.microsoft.com/office/drawing/2014/main" id="{8E21F879-BFF5-4DB5-A652-A30455B78093}"/>
              </a:ext>
            </a:extLst>
          </p:cNvPr>
          <p:cNvGrpSpPr/>
          <p:nvPr/>
        </p:nvGrpSpPr>
        <p:grpSpPr>
          <a:xfrm>
            <a:off x="3077722" y="2971801"/>
            <a:ext cx="647700" cy="2514124"/>
            <a:chOff x="3032733" y="2561113"/>
            <a:chExt cx="683889" cy="2924812"/>
          </a:xfrm>
        </p:grpSpPr>
        <p:sp>
          <p:nvSpPr>
            <p:cNvPr id="21" name="流程圖: 程序 20">
              <a:extLst>
                <a:ext uri="{FF2B5EF4-FFF2-40B4-BE49-F238E27FC236}">
                  <a16:creationId xmlns:a16="http://schemas.microsoft.com/office/drawing/2014/main" id="{42F929CD-F09D-4E6F-8C6E-CBD32EF54CB1}"/>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流程圖: 程序 21">
              <a:extLst>
                <a:ext uri="{FF2B5EF4-FFF2-40B4-BE49-F238E27FC236}">
                  <a16:creationId xmlns:a16="http://schemas.microsoft.com/office/drawing/2014/main" id="{D716DE71-E184-4033-B637-A2408032FEE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630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a:extLst>
              <a:ext uri="{FF2B5EF4-FFF2-40B4-BE49-F238E27FC236}">
                <a16:creationId xmlns:a16="http://schemas.microsoft.com/office/drawing/2014/main" id="{457BF5CF-B5A3-4AF4-97A5-B244CCC13992}"/>
              </a:ext>
            </a:extLst>
          </p:cNvPr>
          <p:cNvCxnSpPr>
            <a:cxnSpLocks/>
            <a:endCxn id="17" idx="0"/>
          </p:cNvCxnSpPr>
          <p:nvPr/>
        </p:nvCxnSpPr>
        <p:spPr>
          <a:xfrm>
            <a:off x="9819788" y="3581400"/>
            <a:ext cx="0" cy="8813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B989D536-28F6-4741-B09A-753F404C8754}"/>
              </a:ext>
            </a:extLst>
          </p:cNvPr>
          <p:cNvGrpSpPr/>
          <p:nvPr/>
        </p:nvGrpSpPr>
        <p:grpSpPr>
          <a:xfrm>
            <a:off x="7894282" y="2388836"/>
            <a:ext cx="3851013" cy="1310657"/>
            <a:chOff x="7894282" y="2388836"/>
            <a:chExt cx="3851013" cy="1310657"/>
          </a:xfrm>
        </p:grpSpPr>
        <p:sp>
          <p:nvSpPr>
            <p:cNvPr id="5" name="橢圓 4">
              <a:extLst>
                <a:ext uri="{FF2B5EF4-FFF2-40B4-BE49-F238E27FC236}">
                  <a16:creationId xmlns:a16="http://schemas.microsoft.com/office/drawing/2014/main" id="{AFF7881D-1E7D-4094-8EB2-50EB47145C7A}"/>
                </a:ext>
              </a:extLst>
            </p:cNvPr>
            <p:cNvSpPr/>
            <p:nvPr/>
          </p:nvSpPr>
          <p:spPr>
            <a:xfrm>
              <a:off x="7894282" y="3156568"/>
              <a:ext cx="542925" cy="54292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3</a:t>
              </a:r>
              <a:endParaRPr lang="zh-TW" altLang="en-US" b="1" dirty="0">
                <a:solidFill>
                  <a:schemeClr val="tx1"/>
                </a:solidFill>
              </a:endParaRPr>
            </a:p>
          </p:txBody>
        </p:sp>
        <p:sp>
          <p:nvSpPr>
            <p:cNvPr id="8" name="橢圓 7">
              <a:extLst>
                <a:ext uri="{FF2B5EF4-FFF2-40B4-BE49-F238E27FC236}">
                  <a16:creationId xmlns:a16="http://schemas.microsoft.com/office/drawing/2014/main" id="{B178BC55-3643-40DE-B5B9-F001599566A2}"/>
                </a:ext>
              </a:extLst>
            </p:cNvPr>
            <p:cNvSpPr/>
            <p:nvPr/>
          </p:nvSpPr>
          <p:spPr>
            <a:xfrm>
              <a:off x="9548326" y="3156568"/>
              <a:ext cx="542925" cy="542925"/>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9</a:t>
              </a:r>
              <a:endParaRPr lang="zh-TW" altLang="en-US" b="1" dirty="0">
                <a:solidFill>
                  <a:schemeClr val="tx1"/>
                </a:solidFill>
              </a:endParaRPr>
            </a:p>
          </p:txBody>
        </p:sp>
        <p:sp>
          <p:nvSpPr>
            <p:cNvPr id="9" name="橢圓 8">
              <a:extLst>
                <a:ext uri="{FF2B5EF4-FFF2-40B4-BE49-F238E27FC236}">
                  <a16:creationId xmlns:a16="http://schemas.microsoft.com/office/drawing/2014/main" id="{75428AB9-089F-46E1-A9ED-9BB91191E5C7}"/>
                </a:ext>
              </a:extLst>
            </p:cNvPr>
            <p:cNvSpPr/>
            <p:nvPr/>
          </p:nvSpPr>
          <p:spPr>
            <a:xfrm>
              <a:off x="11202370" y="3156568"/>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5</a:t>
              </a:r>
              <a:endParaRPr lang="zh-TW" altLang="en-US" b="1" dirty="0">
                <a:solidFill>
                  <a:schemeClr val="tx1"/>
                </a:solidFill>
              </a:endParaRPr>
            </a:p>
          </p:txBody>
        </p:sp>
        <p:cxnSp>
          <p:nvCxnSpPr>
            <p:cNvPr id="7" name="直線單箭頭接點 6">
              <a:extLst>
                <a:ext uri="{FF2B5EF4-FFF2-40B4-BE49-F238E27FC236}">
                  <a16:creationId xmlns:a16="http://schemas.microsoft.com/office/drawing/2014/main" id="{CA4CC287-5319-444B-BB9A-6AD5DE6D9D95}"/>
                </a:ext>
              </a:extLst>
            </p:cNvPr>
            <p:cNvCxnSpPr>
              <a:cxnSpLocks/>
              <a:endCxn id="5" idx="0"/>
            </p:cNvCxnSpPr>
            <p:nvPr/>
          </p:nvCxnSpPr>
          <p:spPr>
            <a:xfrm>
              <a:off x="8165745" y="2390775"/>
              <a:ext cx="0" cy="7657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07CFF0-3989-4344-9050-115305BCD810}"/>
                </a:ext>
              </a:extLst>
            </p:cNvPr>
            <p:cNvCxnSpPr>
              <a:cxnSpLocks/>
              <a:endCxn id="8" idx="0"/>
            </p:cNvCxnSpPr>
            <p:nvPr/>
          </p:nvCxnSpPr>
          <p:spPr>
            <a:xfrm>
              <a:off x="9819788" y="2388836"/>
              <a:ext cx="1" cy="767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6F1007C-8182-48B0-9A6D-E462ED3024E8}"/>
                </a:ext>
              </a:extLst>
            </p:cNvPr>
            <p:cNvCxnSpPr>
              <a:cxnSpLocks/>
            </p:cNvCxnSpPr>
            <p:nvPr/>
          </p:nvCxnSpPr>
          <p:spPr>
            <a:xfrm>
              <a:off x="11473832" y="2388836"/>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2BB60EDD-B06A-40F5-9F7D-AD49E8CC1043}"/>
              </a:ext>
            </a:extLst>
          </p:cNvPr>
          <p:cNvPicPr>
            <a:picLocks noChangeAspect="1"/>
          </p:cNvPicPr>
          <p:nvPr/>
        </p:nvPicPr>
        <p:blipFill>
          <a:blip r:embed="rId3"/>
          <a:stretch>
            <a:fillRect/>
          </a:stretch>
        </p:blipFill>
        <p:spPr>
          <a:xfrm>
            <a:off x="957224" y="1621815"/>
            <a:ext cx="6368867" cy="4732246"/>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88E0927-E6DA-4ACE-96FF-B10D77C0E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115" y="1508605"/>
            <a:ext cx="4749347" cy="115213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3BE9E0C-D440-4195-99D6-BC334A6D8C19}"/>
              </a:ext>
            </a:extLst>
          </p:cNvPr>
          <p:cNvSpPr/>
          <p:nvPr/>
        </p:nvSpPr>
        <p:spPr>
          <a:xfrm>
            <a:off x="9021502" y="4462726"/>
            <a:ext cx="1596572" cy="564185"/>
          </a:xfrm>
          <a:prstGeom prst="roundRect">
            <a:avLst/>
          </a:prstGeom>
          <a:solidFill>
            <a:srgbClr val="F8F8F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One Hot</a:t>
            </a:r>
            <a:endParaRPr lang="zh-TW" altLang="en-US" sz="2000" b="1" dirty="0">
              <a:solidFill>
                <a:schemeClr val="tx1"/>
              </a:solidFill>
            </a:endParaRPr>
          </a:p>
        </p:txBody>
      </p:sp>
      <p:sp>
        <p:nvSpPr>
          <p:cNvPr id="21" name="橢圓 20">
            <a:extLst>
              <a:ext uri="{FF2B5EF4-FFF2-40B4-BE49-F238E27FC236}">
                <a16:creationId xmlns:a16="http://schemas.microsoft.com/office/drawing/2014/main" id="{072B66A3-5CA0-4BF3-B750-1C837B8C72A6}"/>
              </a:ext>
            </a:extLst>
          </p:cNvPr>
          <p:cNvSpPr/>
          <p:nvPr/>
        </p:nvSpPr>
        <p:spPr>
          <a:xfrm>
            <a:off x="9548326" y="5811136"/>
            <a:ext cx="542925" cy="542925"/>
          </a:xfrm>
          <a:prstGeom prst="ellipse">
            <a:avLst/>
          </a:prstGeom>
          <a:solidFill>
            <a:srgbClr val="CC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chemeClr val="tx1"/>
              </a:solidFill>
            </a:endParaRPr>
          </a:p>
        </p:txBody>
      </p:sp>
      <p:cxnSp>
        <p:nvCxnSpPr>
          <p:cNvPr id="22" name="直線單箭頭接點 21">
            <a:extLst>
              <a:ext uri="{FF2B5EF4-FFF2-40B4-BE49-F238E27FC236}">
                <a16:creationId xmlns:a16="http://schemas.microsoft.com/office/drawing/2014/main" id="{E0F7CEAC-4207-45F8-8280-1C068906E3E0}"/>
              </a:ext>
            </a:extLst>
          </p:cNvPr>
          <p:cNvCxnSpPr>
            <a:cxnSpLocks/>
          </p:cNvCxnSpPr>
          <p:nvPr/>
        </p:nvCxnSpPr>
        <p:spPr>
          <a:xfrm>
            <a:off x="9819788" y="5043404"/>
            <a:ext cx="2" cy="766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8355939-7DB5-40D3-8D6F-F25DAD502875}"/>
              </a:ext>
            </a:extLst>
          </p:cNvPr>
          <p:cNvSpPr/>
          <p:nvPr/>
        </p:nvSpPr>
        <p:spPr>
          <a:xfrm>
            <a:off x="9610436" y="5897932"/>
            <a:ext cx="418704" cy="369332"/>
          </a:xfrm>
          <a:prstGeom prst="rect">
            <a:avLst/>
          </a:prstGeom>
        </p:spPr>
        <p:txBody>
          <a:bodyPr wrap="none">
            <a:spAutoFit/>
          </a:bodyPr>
          <a:lstStyle/>
          <a:p>
            <a:r>
              <a:rPr lang="en-US" altLang="zh-TW" b="1" dirty="0"/>
              <a:t>75</a:t>
            </a:r>
            <a:endParaRPr lang="zh-TW" altLang="en-US" dirty="0"/>
          </a:p>
        </p:txBody>
      </p:sp>
    </p:spTree>
    <p:extLst>
      <p:ext uri="{BB962C8B-B14F-4D97-AF65-F5344CB8AC3E}">
        <p14:creationId xmlns:p14="http://schemas.microsoft.com/office/powerpoint/2010/main" val="378573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6" name="表格 5">
            <a:extLst>
              <a:ext uri="{FF2B5EF4-FFF2-40B4-BE49-F238E27FC236}">
                <a16:creationId xmlns:a16="http://schemas.microsoft.com/office/drawing/2014/main" id="{07D07A5B-D89A-44E3-B270-D428AF72F847}"/>
              </a:ext>
            </a:extLst>
          </p:cNvPr>
          <p:cNvGraphicFramePr>
            <a:graphicFrameLocks noGrp="1"/>
          </p:cNvGraphicFramePr>
          <p:nvPr>
            <p:extLst>
              <p:ext uri="{D42A27DB-BD31-4B8C-83A1-F6EECF244321}">
                <p14:modId xmlns:p14="http://schemas.microsoft.com/office/powerpoint/2010/main" val="3302741556"/>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grpSp>
        <p:nvGrpSpPr>
          <p:cNvPr id="8" name="群組 7">
            <a:extLst>
              <a:ext uri="{FF2B5EF4-FFF2-40B4-BE49-F238E27FC236}">
                <a16:creationId xmlns:a16="http://schemas.microsoft.com/office/drawing/2014/main" id="{6ECC0B17-EAA5-40DB-BAD2-69563859BBAF}"/>
              </a:ext>
            </a:extLst>
          </p:cNvPr>
          <p:cNvGrpSpPr/>
          <p:nvPr/>
        </p:nvGrpSpPr>
        <p:grpSpPr>
          <a:xfrm>
            <a:off x="1784511" y="2561113"/>
            <a:ext cx="555303" cy="2924812"/>
            <a:chOff x="1754510" y="2561113"/>
            <a:chExt cx="683889" cy="2924812"/>
          </a:xfrm>
        </p:grpSpPr>
        <p:sp>
          <p:nvSpPr>
            <p:cNvPr id="10" name="流程圖: 程序 9">
              <a:extLst>
                <a:ext uri="{FF2B5EF4-FFF2-40B4-BE49-F238E27FC236}">
                  <a16:creationId xmlns:a16="http://schemas.microsoft.com/office/drawing/2014/main" id="{910FBD2E-BFE5-4F28-BCA9-7ED2576E9E53}"/>
                </a:ext>
              </a:extLst>
            </p:cNvPr>
            <p:cNvSpPr/>
            <p:nvPr/>
          </p:nvSpPr>
          <p:spPr>
            <a:xfrm flipV="1">
              <a:off x="1754510"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程序 10">
              <a:extLst>
                <a:ext uri="{FF2B5EF4-FFF2-40B4-BE49-F238E27FC236}">
                  <a16:creationId xmlns:a16="http://schemas.microsoft.com/office/drawing/2014/main" id="{EC7977A2-A51A-443C-9334-EE9671C65EA3}"/>
                </a:ext>
              </a:extLst>
            </p:cNvPr>
            <p:cNvSpPr/>
            <p:nvPr/>
          </p:nvSpPr>
          <p:spPr>
            <a:xfrm>
              <a:off x="1842463" y="2690812"/>
              <a:ext cx="520700" cy="2795113"/>
            </a:xfrm>
            <a:prstGeom prst="flowChartProcess">
              <a:avLst/>
            </a:prstGeom>
            <a:solidFill>
              <a:srgbClr val="789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7F2DB1C7-64D2-4ECB-8262-42C57477F21B}"/>
              </a:ext>
            </a:extLst>
          </p:cNvPr>
          <p:cNvGrpSpPr/>
          <p:nvPr/>
        </p:nvGrpSpPr>
        <p:grpSpPr>
          <a:xfrm>
            <a:off x="3079152" y="2561113"/>
            <a:ext cx="555303" cy="2924812"/>
            <a:chOff x="3032733" y="2561113"/>
            <a:chExt cx="683889" cy="2924812"/>
          </a:xfrm>
        </p:grpSpPr>
        <p:sp>
          <p:nvSpPr>
            <p:cNvPr id="13" name="流程圖: 程序 12">
              <a:extLst>
                <a:ext uri="{FF2B5EF4-FFF2-40B4-BE49-F238E27FC236}">
                  <a16:creationId xmlns:a16="http://schemas.microsoft.com/office/drawing/2014/main" id="{C215B0AC-8155-4FF4-B021-DBA53FF07F82}"/>
                </a:ext>
              </a:extLst>
            </p:cNvPr>
            <p:cNvSpPr/>
            <p:nvPr/>
          </p:nvSpPr>
          <p:spPr>
            <a:xfrm flipV="1">
              <a:off x="3032733" y="2561113"/>
              <a:ext cx="683889" cy="2924812"/>
            </a:xfrm>
            <a:prstGeom prst="flowChartProcess">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程序 13">
              <a:extLst>
                <a:ext uri="{FF2B5EF4-FFF2-40B4-BE49-F238E27FC236}">
                  <a16:creationId xmlns:a16="http://schemas.microsoft.com/office/drawing/2014/main" id="{6DA7F233-F95F-41C5-ABF1-FA767D08C911}"/>
                </a:ext>
              </a:extLst>
            </p:cNvPr>
            <p:cNvSpPr/>
            <p:nvPr/>
          </p:nvSpPr>
          <p:spPr>
            <a:xfrm>
              <a:off x="3126582" y="2619375"/>
              <a:ext cx="520700" cy="2866550"/>
            </a:xfrm>
            <a:prstGeom prst="flowChartProcess">
              <a:avLst/>
            </a:prstGeom>
            <a:solidFill>
              <a:srgbClr val="AB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695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C7E811-876D-4FD5-9D9C-9FF244267ACE}"/>
              </a:ext>
            </a:extLst>
          </p:cNvPr>
          <p:cNvPicPr>
            <a:picLocks noChangeAspect="1"/>
          </p:cNvPicPr>
          <p:nvPr/>
        </p:nvPicPr>
        <p:blipFill rotWithShape="1">
          <a:blip r:embed="rId3"/>
          <a:srcRect b="14575"/>
          <a:stretch/>
        </p:blipFill>
        <p:spPr>
          <a:xfrm>
            <a:off x="695986" y="2247900"/>
            <a:ext cx="10807610" cy="362626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 - Classification</a:t>
            </a:r>
            <a:endParaRPr lang="zh-TW" altLang="en-US" dirty="0">
              <a:solidFill>
                <a:srgbClr val="14365D"/>
              </a:solidFill>
              <a:latin typeface="Nunito SemiBold" panose="00000700000000000000" pitchFamily="2" charset="0"/>
            </a:endParaRPr>
          </a:p>
        </p:txBody>
      </p:sp>
      <p:graphicFrame>
        <p:nvGraphicFramePr>
          <p:cNvPr id="8" name="表格 7">
            <a:extLst>
              <a:ext uri="{FF2B5EF4-FFF2-40B4-BE49-F238E27FC236}">
                <a16:creationId xmlns:a16="http://schemas.microsoft.com/office/drawing/2014/main" id="{3A07BD74-84BF-4A04-858C-2DED27BB572C}"/>
              </a:ext>
            </a:extLst>
          </p:cNvPr>
          <p:cNvGraphicFramePr>
            <a:graphicFrameLocks noGrp="1"/>
          </p:cNvGraphicFramePr>
          <p:nvPr>
            <p:extLst>
              <p:ext uri="{D42A27DB-BD31-4B8C-83A1-F6EECF244321}">
                <p14:modId xmlns:p14="http://schemas.microsoft.com/office/powerpoint/2010/main" val="4164384972"/>
              </p:ext>
            </p:extLst>
          </p:nvPr>
        </p:nvGraphicFramePr>
        <p:xfrm>
          <a:off x="695986" y="5485925"/>
          <a:ext cx="10799999" cy="8863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TW" sz="1400" b="1" kern="1200" dirty="0">
                          <a:solidFill>
                            <a:schemeClr val="bg1"/>
                          </a:solidFill>
                          <a:latin typeface="+mn-lt"/>
                          <a:ea typeface="+mn-ea"/>
                          <a:cs typeface="+mn-cs"/>
                        </a:rPr>
                        <a:t>83</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bg1"/>
                          </a:solidFill>
                          <a:latin typeface="+mn-lt"/>
                          <a:ea typeface="+mn-ea"/>
                          <a:cs typeface="+mn-cs"/>
                        </a:rPr>
                        <a:t>38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18</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8">
                  <a:txBody>
                    <a:bodyPr/>
                    <a:lstStyle/>
                    <a:p>
                      <a:pPr algn="ctr"/>
                      <a:r>
                        <a:rPr lang="en-US" altLang="zh-TW" sz="1400" b="1" dirty="0">
                          <a:solidFill>
                            <a:schemeClr val="bg1"/>
                          </a:solidFill>
                        </a:rPr>
                        <a:t>5</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81021523"/>
                  </a:ext>
                </a:extLst>
              </a:tr>
            </a:tbl>
          </a:graphicData>
        </a:graphic>
      </p:graphicFrame>
      <p:sp>
        <p:nvSpPr>
          <p:cNvPr id="4" name="矩形 3">
            <a:extLst>
              <a:ext uri="{FF2B5EF4-FFF2-40B4-BE49-F238E27FC236}">
                <a16:creationId xmlns:a16="http://schemas.microsoft.com/office/drawing/2014/main" id="{5F03D988-514E-4C83-924B-A421F77F3E61}"/>
              </a:ext>
            </a:extLst>
          </p:cNvPr>
          <p:cNvSpPr/>
          <p:nvPr/>
        </p:nvSpPr>
        <p:spPr>
          <a:xfrm>
            <a:off x="1762125" y="2238375"/>
            <a:ext cx="4533900" cy="324755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64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10358336" cy="3884397"/>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this research, we develop a method to encode binary feature data into numerical data, which can compress the binary features information to reduce dimension while remaining a certain level in ML model classification performance.</a:t>
            </a:r>
            <a:r>
              <a:rPr lang="zh-TW" altLang="en-US" dirty="0">
                <a:solidFill>
                  <a:srgbClr val="000000"/>
                </a:solidFill>
                <a:latin typeface="Nunito Light"/>
              </a:rPr>
              <a:t> </a:t>
            </a:r>
            <a:r>
              <a:rPr lang="en-US" altLang="zh-TW" dirty="0">
                <a:solidFill>
                  <a:srgbClr val="000000"/>
                </a:solidFill>
                <a:latin typeface="Nunito Light"/>
              </a:rPr>
              <a:t>The main advantage of this method compare to traditional encoding methods are: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Encoding Binary features without group knowledge to numerical data.</a:t>
            </a:r>
          </a:p>
          <a:p>
            <a:pPr marL="342900" indent="-342900">
              <a:lnSpc>
                <a:spcPts val="3359"/>
              </a:lnSpc>
              <a:buFont typeface="+mj-lt"/>
              <a:buAutoNum type="arabicPeriod"/>
            </a:pPr>
            <a:r>
              <a:rPr lang="en-US" altLang="zh-TW" dirty="0">
                <a:solidFill>
                  <a:srgbClr val="000000"/>
                </a:solidFill>
                <a:latin typeface="Nunito Light"/>
              </a:rPr>
              <a:t>Adjust the number of features of encoded numerical data.</a:t>
            </a:r>
          </a:p>
          <a:p>
            <a:pPr marL="342900" indent="-342900">
              <a:lnSpc>
                <a:spcPts val="3359"/>
              </a:lnSpc>
              <a:buFont typeface="+mj-lt"/>
              <a:buAutoNum type="arabicPeriod"/>
            </a:pPr>
            <a:r>
              <a:rPr lang="en-US" altLang="zh-TW" dirty="0">
                <a:solidFill>
                  <a:srgbClr val="000000"/>
                </a:solidFill>
                <a:latin typeface="Nunito Light"/>
              </a:rPr>
              <a:t>Remain ML</a:t>
            </a:r>
            <a:r>
              <a:rPr lang="zh-TW" altLang="en-US" dirty="0">
                <a:solidFill>
                  <a:srgbClr val="000000"/>
                </a:solidFill>
                <a:latin typeface="Nunito Light"/>
              </a:rPr>
              <a:t> </a:t>
            </a:r>
            <a:r>
              <a:rPr lang="en-US" altLang="zh-TW" dirty="0">
                <a:solidFill>
                  <a:srgbClr val="000000"/>
                </a:solidFill>
                <a:latin typeface="Nunito Light"/>
              </a:rPr>
              <a:t>model performance with certain sequencing method.</a:t>
            </a:r>
          </a:p>
          <a:p>
            <a:pPr indent="457200">
              <a:lnSpc>
                <a:spcPts val="3359"/>
              </a:lnSpc>
            </a:pPr>
            <a:endParaRPr lang="en-US" altLang="zh-TW" dirty="0">
              <a:solidFill>
                <a:srgbClr val="000000"/>
              </a:solidFill>
              <a:latin typeface="Nunito Light"/>
            </a:endParaRP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35988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77067849"/>
              </p:ext>
            </p:extLst>
          </p:nvPr>
        </p:nvGraphicFramePr>
        <p:xfrm>
          <a:off x="667133" y="1542844"/>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r="35947" b="30208"/>
          <a:stretch/>
        </p:blipFill>
        <p:spPr>
          <a:xfrm>
            <a:off x="6882653" y="3223633"/>
            <a:ext cx="4471147" cy="3229860"/>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7009265" y="1859818"/>
            <a:ext cx="4344535" cy="1325563"/>
          </a:xfrm>
          <a:prstGeom prst="rect">
            <a:avLst/>
          </a:prstGeom>
        </p:spPr>
      </p:pic>
      <p:graphicFrame>
        <p:nvGraphicFramePr>
          <p:cNvPr id="14" name="表格 13">
            <a:extLst>
              <a:ext uri="{FF2B5EF4-FFF2-40B4-BE49-F238E27FC236}">
                <a16:creationId xmlns:a16="http://schemas.microsoft.com/office/drawing/2014/main" id="{1A88C061-ACB1-4B27-AD58-FFC06FDCD7C6}"/>
              </a:ext>
            </a:extLst>
          </p:cNvPr>
          <p:cNvGraphicFramePr>
            <a:graphicFrameLocks noGrp="1"/>
          </p:cNvGraphicFramePr>
          <p:nvPr>
            <p:extLst>
              <p:ext uri="{D42A27DB-BD31-4B8C-83A1-F6EECF244321}">
                <p14:modId xmlns:p14="http://schemas.microsoft.com/office/powerpoint/2010/main" val="2575092962"/>
              </p:ext>
            </p:extLst>
          </p:nvPr>
        </p:nvGraphicFramePr>
        <p:xfrm>
          <a:off x="667133" y="3848122"/>
          <a:ext cx="49804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14365D"/>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T w="38100" cmpd="sng">
                      <a:noFill/>
                    </a:lnT>
                    <a:lnB w="38100" cap="flat" cmpd="sng" algn="ctr">
                      <a:solidFill>
                        <a:srgbClr val="1F4E79"/>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R w="38100" cap="flat" cmpd="sng" algn="ctr">
                      <a:solidFill>
                        <a:srgbClr val="14365D"/>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4365D"/>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pSp>
        <p:nvGrpSpPr>
          <p:cNvPr id="16" name="群組 15">
            <a:extLst>
              <a:ext uri="{FF2B5EF4-FFF2-40B4-BE49-F238E27FC236}">
                <a16:creationId xmlns:a16="http://schemas.microsoft.com/office/drawing/2014/main" id="{354B3E49-D58E-4027-AC78-44CEA7C7E3C1}"/>
              </a:ext>
            </a:extLst>
          </p:cNvPr>
          <p:cNvGrpSpPr/>
          <p:nvPr/>
        </p:nvGrpSpPr>
        <p:grpSpPr>
          <a:xfrm>
            <a:off x="2108200" y="2439370"/>
            <a:ext cx="4471941" cy="1408752"/>
            <a:chOff x="4746371" y="2476501"/>
            <a:chExt cx="1977157" cy="952499"/>
          </a:xfrm>
        </p:grpSpPr>
        <p:sp>
          <p:nvSpPr>
            <p:cNvPr id="17" name="箭號: 彎曲 16">
              <a:extLst>
                <a:ext uri="{FF2B5EF4-FFF2-40B4-BE49-F238E27FC236}">
                  <a16:creationId xmlns:a16="http://schemas.microsoft.com/office/drawing/2014/main" id="{3C1DFE08-862D-4588-B371-B6E4373EEF9B}"/>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18" name="文字方塊 17">
              <a:extLst>
                <a:ext uri="{FF2B5EF4-FFF2-40B4-BE49-F238E27FC236}">
                  <a16:creationId xmlns:a16="http://schemas.microsoft.com/office/drawing/2014/main" id="{5951A5D7-A857-4090-B079-511FD0A85555}"/>
                </a:ext>
              </a:extLst>
            </p:cNvPr>
            <p:cNvSpPr txBox="1"/>
            <p:nvPr/>
          </p:nvSpPr>
          <p:spPr>
            <a:xfrm>
              <a:off x="4992005"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Tree>
    <p:extLst>
      <p:ext uri="{BB962C8B-B14F-4D97-AF65-F5344CB8AC3E}">
        <p14:creationId xmlns:p14="http://schemas.microsoft.com/office/powerpoint/2010/main" val="296303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464720"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rgbClr val="D6C9B9"/>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723823"/>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Introduction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598112"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C"/>
                </a:solidFill>
              </a:rPr>
              <a:t>Introduction - cont.</a:t>
            </a:r>
            <a:endParaRPr lang="zh-TW" altLang="en-US" dirty="0"/>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0" y="1690688"/>
                <a:ext cx="5112657" cy="3012363"/>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Assume the original binary data has </a:t>
                </a:r>
                <a:r>
                  <a:rPr lang="en-US" altLang="zh-TW" dirty="0" err="1">
                    <a:solidFill>
                      <a:srgbClr val="000000"/>
                    </a:solidFill>
                    <a:latin typeface="Nunito Light"/>
                  </a:rPr>
                  <a:t>i</a:t>
                </a:r>
                <a:r>
                  <a:rPr lang="en-US" altLang="zh-TW" dirty="0">
                    <a:solidFill>
                      <a:srgbClr val="000000"/>
                    </a:solidFill>
                    <a:latin typeface="Nunito Light"/>
                  </a:rPr>
                  <a:t> features, we assign a column group for each feature. Than rearrange features in each group, before conducting BCD encoding.</a:t>
                </a:r>
              </a:p>
              <a:p>
                <a:pPr indent="457200">
                  <a:lnSpc>
                    <a:spcPts val="3359"/>
                  </a:lnSpc>
                </a:pPr>
                <a:r>
                  <a:rPr lang="en-US" altLang="zh-TW" dirty="0">
                    <a:solidFill>
                      <a:srgbClr val="000000"/>
                    </a:solidFill>
                    <a:latin typeface="Nunito Light"/>
                  </a:rPr>
                  <a:t>The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have even or better classification performance in ML model.</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0" y="1690688"/>
                <a:ext cx="5112657" cy="3012363"/>
              </a:xfrm>
              <a:prstGeom prst="rect">
                <a:avLst/>
              </a:prstGeom>
              <a:blipFill>
                <a:blip r:embed="rId3"/>
                <a:stretch>
                  <a:fillRect l="-2864" r="-3580" b="-40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binary</a:t>
                          </a:r>
                          <a:r>
                            <a:rPr lang="en-US" altLang="zh-TW" sz="1400" baseline="0" dirty="0"/>
                            <a:t> </a:t>
                          </a:r>
                          <a:r>
                            <a:rPr lang="en-US" altLang="zh-TW" sz="1400" dirty="0"/>
                            <a:t>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𝑔</m:t>
                                </m:r>
                                <m:r>
                                  <a:rPr lang="en-US" altLang="zh-TW" sz="1800" b="0" i="1" kern="1200" smtClean="0">
                                    <a:solidFill>
                                      <a:schemeClr val="dk1"/>
                                    </a:solidFill>
                                    <a:latin typeface="Cambria Math" panose="02040503050406030204" pitchFamily="18" charset="0"/>
                                    <a:ea typeface="+mn-ea"/>
                                    <a:cs typeface="+mn-cs"/>
                                  </a:rPr>
                                  <m:t>(</m:t>
                                </m:r>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𝑖</m:t>
                                    </m:r>
                                  </m:sub>
                                  <m:sup>
                                    <m:r>
                                      <a:rPr lang="en-US" altLang="zh-TW" sz="1800" b="0" i="1" kern="1200" smtClean="0">
                                        <a:solidFill>
                                          <a:schemeClr val="dk1"/>
                                        </a:solidFill>
                                        <a:latin typeface="Cambria Math" panose="02040503050406030204" pitchFamily="18" charset="0"/>
                                        <a:ea typeface="+mn-ea"/>
                                        <a:cs typeface="+mn-cs"/>
                                      </a:rPr>
                                      <m:t>𝑏</m:t>
                                    </m:r>
                                  </m:sup>
                                </m:sSubSup>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 of features in group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𝑗𝑘</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𝑘</m:t>
                                  </m:r>
                                </m:e>
                                <m:sup>
                                  <m:r>
                                    <a:rPr lang="en-US" altLang="zh-TW" sz="1400" b="0" i="1" dirty="0" smtClean="0">
                                      <a:latin typeface="Cambria Math" panose="02040503050406030204" pitchFamily="18" charset="0"/>
                                    </a:rPr>
                                    <m:t>𝑡h</m:t>
                                  </m:r>
                                </m:sup>
                              </m:sSup>
                            </m:oMath>
                          </a14:m>
                          <a:r>
                            <a:rPr lang="en-US" altLang="zh-TW" sz="1400" dirty="0"/>
                            <a:t> Feature in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r>
                                  <a:rPr lang="en-US" altLang="zh-TW" sz="1800" b="0" i="1" kern="1200" smtClean="0">
                                    <a:solidFill>
                                      <a:schemeClr val="dk1"/>
                                    </a:solidFill>
                                    <a:latin typeface="Cambria Math" panose="02040503050406030204" pitchFamily="18" charset="0"/>
                                    <a:ea typeface="+mn-ea"/>
                                    <a:cs typeface="+mn-cs"/>
                                  </a:rPr>
                                  <m:t>=</m:t>
                                </m:r>
                                <m:r>
                                  <a:rPr lang="en-US" altLang="zh-TW" sz="1800" b="0" i="1" kern="1200" smtClean="0">
                                    <a:solidFill>
                                      <a:schemeClr val="dk1"/>
                                    </a:solidFill>
                                    <a:latin typeface="Cambria Math" panose="02040503050406030204" pitchFamily="18" charset="0"/>
                                    <a:ea typeface="+mn-ea"/>
                                    <a:cs typeface="+mn-cs"/>
                                  </a:rPr>
                                  <m:t>𝑏</m:t>
                                </m:r>
                                <m:r>
                                  <a:rPr lang="en-US" altLang="zh-TW" sz="1800" b="0" i="1" kern="1200" smtClean="0">
                                    <a:solidFill>
                                      <a:schemeClr val="dk1"/>
                                    </a:solidFill>
                                    <a:latin typeface="Cambria Math" panose="02040503050406030204" pitchFamily="18" charset="0"/>
                                    <a:ea typeface="+mn-ea"/>
                                    <a:cs typeface="+mn-cs"/>
                                  </a:rPr>
                                  <m:t>(</m:t>
                                </m:r>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r>
                                  <a:rPr lang="en-US" altLang="zh-TW" sz="1800" b="0" i="1" kern="1200" smtClean="0">
                                    <a:solidFill>
                                      <a:schemeClr val="dk1"/>
                                    </a:solidFill>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encoded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800" i="1" kern="1200" smtClean="0">
                                        <a:solidFill>
                                          <a:schemeClr val="dk1"/>
                                        </a:solidFill>
                                        <a:latin typeface="Cambria Math" panose="02040503050406030204" pitchFamily="18" charset="0"/>
                                        <a:ea typeface="+mn-ea"/>
                                        <a:cs typeface="+mn-cs"/>
                                      </a:rPr>
                                    </m:ctrlPr>
                                  </m:sSubSupPr>
                                  <m:e>
                                    <m:r>
                                      <a:rPr lang="en-US" altLang="zh-TW" sz="1800" b="0" i="1" kern="1200" smtClean="0">
                                        <a:solidFill>
                                          <a:schemeClr val="dk1"/>
                                        </a:solidFill>
                                        <a:latin typeface="Cambria Math" panose="02040503050406030204" pitchFamily="18" charset="0"/>
                                        <a:ea typeface="+mn-ea"/>
                                        <a:cs typeface="+mn-cs"/>
                                      </a:rPr>
                                      <m:t>𝐹</m:t>
                                    </m:r>
                                  </m:e>
                                  <m:sub>
                                    <m:r>
                                      <a:rPr lang="en-US" altLang="zh-TW" sz="1800" b="0" i="1" kern="1200" smtClean="0">
                                        <a:solidFill>
                                          <a:schemeClr val="dk1"/>
                                        </a:solidFill>
                                        <a:latin typeface="Cambria Math" panose="02040503050406030204" pitchFamily="18" charset="0"/>
                                        <a:ea typeface="+mn-ea"/>
                                        <a:cs typeface="+mn-cs"/>
                                      </a:rPr>
                                      <m:t>𝑗</m:t>
                                    </m:r>
                                  </m:sub>
                                  <m:sup>
                                    <m:r>
                                      <a:rPr lang="en-US" altLang="zh-TW" sz="1800" b="0" i="1" kern="1200" smtClean="0">
                                        <a:solidFill>
                                          <a:schemeClr val="dk1"/>
                                        </a:solidFill>
                                        <a:latin typeface="Cambria Math" panose="02040503050406030204" pitchFamily="18" charset="0"/>
                                        <a:ea typeface="+mn-ea"/>
                                        <a:cs typeface="+mn-cs"/>
                                      </a:rPr>
                                      <m:t>𝑛</m:t>
                                    </m:r>
                                  </m:sup>
                                </m:sSubSup>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Encoded numerical feature</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072686986"/>
                  </p:ext>
                </p:extLst>
              </p:nvPr>
            </p:nvGraphicFramePr>
            <p:xfrm>
              <a:off x="6473312" y="1849152"/>
              <a:ext cx="4880488" cy="3803648"/>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403" t="-101282" r="-224194"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4946" t="-101282" r="-361"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01282" r="-224194"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01282" r="-361"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297468" r="-224194"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297468" r="-361"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402564" r="-224194"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402564" r="-361"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502564" r="-224194"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502564" r="-361"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403" t="-602564" r="-224194"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4946" t="-602564" r="-361"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3" t="-702564" r="-224194"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4946" t="-702564" r="-361"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2022</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E0EAC3-9567-4992-BADB-6847379A2404}"/>
              </a:ext>
            </a:extLst>
          </p:cNvPr>
          <p:cNvPicPr>
            <a:picLocks noChangeAspect="1"/>
          </p:cNvPicPr>
          <p:nvPr/>
        </p:nvPicPr>
        <p:blipFill rotWithShape="1">
          <a:blip r:embed="rId3"/>
          <a:srcRect b="10314"/>
          <a:stretch/>
        </p:blipFill>
        <p:spPr>
          <a:xfrm>
            <a:off x="695993" y="2172876"/>
            <a:ext cx="10800000" cy="3875500"/>
          </a:xfrm>
          <a:prstGeom prst="rect">
            <a:avLst/>
          </a:prstGeom>
        </p:spPr>
      </p:pic>
      <p:sp>
        <p:nvSpPr>
          <p:cNvPr id="3" name="頁尾版面配置區 2">
            <a:extLst>
              <a:ext uri="{FF2B5EF4-FFF2-40B4-BE49-F238E27FC236}">
                <a16:creationId xmlns:a16="http://schemas.microsoft.com/office/drawing/2014/main" id="{D254F430-972B-41E1-A1A7-A1A6557B7A7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標題 1">
            <a:extLst>
              <a:ext uri="{FF2B5EF4-FFF2-40B4-BE49-F238E27FC236}">
                <a16:creationId xmlns:a16="http://schemas.microsoft.com/office/drawing/2014/main" id="{B02A2406-75BC-4736-A745-7AEECE8CFD3F}"/>
              </a:ext>
            </a:extLst>
          </p:cNvPr>
          <p:cNvSpPr>
            <a:spLocks noGrp="1"/>
          </p:cNvSpPr>
          <p:nvPr>
            <p:ph type="title"/>
          </p:nvPr>
        </p:nvSpPr>
        <p:spPr>
          <a:xfrm>
            <a:off x="838200" y="365125"/>
            <a:ext cx="10515600" cy="1325563"/>
          </a:xfrm>
        </p:spPr>
        <p:txBody>
          <a:bodyPr/>
          <a:lstStyle/>
          <a:p>
            <a:r>
              <a:rPr lang="en-US" altLang="zh-TW" dirty="0">
                <a:solidFill>
                  <a:srgbClr val="14365D"/>
                </a:solidFill>
              </a:rPr>
              <a:t>Simulated data - Classification</a:t>
            </a:r>
            <a:endParaRPr lang="zh-TW" altLang="en-US" dirty="0"/>
          </a:p>
        </p:txBody>
      </p:sp>
      <p:graphicFrame>
        <p:nvGraphicFramePr>
          <p:cNvPr id="9" name="表格 8">
            <a:extLst>
              <a:ext uri="{FF2B5EF4-FFF2-40B4-BE49-F238E27FC236}">
                <a16:creationId xmlns:a16="http://schemas.microsoft.com/office/drawing/2014/main" id="{1DCBD800-EF0A-4749-97E9-3FD8E730F177}"/>
              </a:ext>
            </a:extLst>
          </p:cNvPr>
          <p:cNvGraphicFramePr>
            <a:graphicFrameLocks noGrp="1"/>
          </p:cNvGraphicFramePr>
          <p:nvPr>
            <p:extLst>
              <p:ext uri="{D42A27DB-BD31-4B8C-83A1-F6EECF244321}">
                <p14:modId xmlns:p14="http://schemas.microsoft.com/office/powerpoint/2010/main" val="1392656585"/>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1</a:t>
                      </a:r>
                      <a:endParaRPr lang="zh-TW" altLang="en-US" dirty="0"/>
                    </a:p>
                  </a:txBody>
                  <a:tcPr anchor="ctr">
                    <a:solidFill>
                      <a:srgbClr val="14365D"/>
                    </a:solidFill>
                  </a:tcPr>
                </a:tc>
                <a:extLst>
                  <a:ext uri="{0D108BD9-81ED-4DB2-BD59-A6C34878D82A}">
                    <a16:rowId xmlns:a16="http://schemas.microsoft.com/office/drawing/2014/main" val="518203525"/>
                  </a:ext>
                </a:extLst>
              </a:tr>
            </a:tbl>
          </a:graphicData>
        </a:graphic>
      </p:graphicFrame>
      <p:graphicFrame>
        <p:nvGraphicFramePr>
          <p:cNvPr id="2" name="表格 1">
            <a:extLst>
              <a:ext uri="{FF2B5EF4-FFF2-40B4-BE49-F238E27FC236}">
                <a16:creationId xmlns:a16="http://schemas.microsoft.com/office/drawing/2014/main" id="{52328AF9-7175-4406-8681-888157354EEC}"/>
              </a:ext>
            </a:extLst>
          </p:cNvPr>
          <p:cNvGraphicFramePr>
            <a:graphicFrameLocks noGrp="1"/>
          </p:cNvGraphicFramePr>
          <p:nvPr>
            <p:extLst>
              <p:ext uri="{D42A27DB-BD31-4B8C-83A1-F6EECF244321}">
                <p14:modId xmlns:p14="http://schemas.microsoft.com/office/powerpoint/2010/main" val="329814935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04228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26B1196-50CC-4740-B19A-4F7D3C2F263B}"/>
              </a:ext>
            </a:extLst>
          </p:cNvPr>
          <p:cNvPicPr>
            <a:picLocks noChangeAspect="1"/>
          </p:cNvPicPr>
          <p:nvPr/>
        </p:nvPicPr>
        <p:blipFill rotWithShape="1">
          <a:blip r:embed="rId2"/>
          <a:srcRect b="12152"/>
          <a:stretch/>
        </p:blipFill>
        <p:spPr>
          <a:xfrm>
            <a:off x="695971" y="2172875"/>
            <a:ext cx="10800014" cy="3796125"/>
          </a:xfrm>
          <a:prstGeom prst="rect">
            <a:avLst/>
          </a:prstGeom>
        </p:spPr>
      </p:pic>
      <p:sp>
        <p:nvSpPr>
          <p:cNvPr id="2" name="標題 1">
            <a:extLst>
              <a:ext uri="{FF2B5EF4-FFF2-40B4-BE49-F238E27FC236}">
                <a16:creationId xmlns:a16="http://schemas.microsoft.com/office/drawing/2014/main" id="{E345349D-2268-4844-B837-6773A46AD068}"/>
              </a:ext>
            </a:extLst>
          </p:cNvPr>
          <p:cNvSpPr>
            <a:spLocks noGrp="1"/>
          </p:cNvSpPr>
          <p:nvPr>
            <p:ph type="title"/>
          </p:nvPr>
        </p:nvSpPr>
        <p:spPr/>
        <p:txBody>
          <a:bodyPr/>
          <a:lstStyle/>
          <a:p>
            <a:r>
              <a:rPr lang="en-US" altLang="zh-TW" dirty="0">
                <a:solidFill>
                  <a:srgbClr val="14365D"/>
                </a:solidFill>
              </a:rPr>
              <a:t>Simulated data - Classification</a:t>
            </a:r>
            <a:endParaRPr lang="zh-TW" altLang="en-US" dirty="0"/>
          </a:p>
        </p:txBody>
      </p:sp>
      <p:sp>
        <p:nvSpPr>
          <p:cNvPr id="3" name="頁尾版面配置區 2">
            <a:extLst>
              <a:ext uri="{FF2B5EF4-FFF2-40B4-BE49-F238E27FC236}">
                <a16:creationId xmlns:a16="http://schemas.microsoft.com/office/drawing/2014/main" id="{8EB2054E-2D1B-469E-B8EB-D9DF94F814B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6" name="表格 5">
            <a:extLst>
              <a:ext uri="{FF2B5EF4-FFF2-40B4-BE49-F238E27FC236}">
                <a16:creationId xmlns:a16="http://schemas.microsoft.com/office/drawing/2014/main" id="{8F76E1EF-435B-45DC-9F21-EE93F0B9DC76}"/>
              </a:ext>
            </a:extLst>
          </p:cNvPr>
          <p:cNvGraphicFramePr>
            <a:graphicFrameLocks noGrp="1"/>
          </p:cNvGraphicFramePr>
          <p:nvPr>
            <p:extLst>
              <p:ext uri="{D42A27DB-BD31-4B8C-83A1-F6EECF244321}">
                <p14:modId xmlns:p14="http://schemas.microsoft.com/office/powerpoint/2010/main" val="2745756366"/>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Shape 3</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graphicFrame>
        <p:nvGraphicFramePr>
          <p:cNvPr id="7" name="表格 6">
            <a:extLst>
              <a:ext uri="{FF2B5EF4-FFF2-40B4-BE49-F238E27FC236}">
                <a16:creationId xmlns:a16="http://schemas.microsoft.com/office/drawing/2014/main" id="{61698A02-59B4-47DA-A7A4-D021288BF34A}"/>
              </a:ext>
            </a:extLst>
          </p:cNvPr>
          <p:cNvGraphicFramePr>
            <a:graphicFrameLocks noGrp="1"/>
          </p:cNvGraphicFramePr>
          <p:nvPr>
            <p:extLst>
              <p:ext uri="{D42A27DB-BD31-4B8C-83A1-F6EECF244321}">
                <p14:modId xmlns:p14="http://schemas.microsoft.com/office/powerpoint/2010/main" val="699950325"/>
              </p:ext>
            </p:extLst>
          </p:nvPr>
        </p:nvGraphicFramePr>
        <p:xfrm>
          <a:off x="695986" y="5485925"/>
          <a:ext cx="10799999" cy="581501"/>
        </p:xfrm>
        <a:graphic>
          <a:graphicData uri="http://schemas.openxmlformats.org/drawingml/2006/table">
            <a:tbl>
              <a:tblPr firstRow="1" bandRow="1">
                <a:tableStyleId>{5C22544A-7EE6-4342-B048-85BDC9FD1C3A}</a:tableStyleId>
              </a:tblPr>
              <a:tblGrid>
                <a:gridCol w="418431">
                  <a:extLst>
                    <a:ext uri="{9D8B030D-6E8A-4147-A177-3AD203B41FA5}">
                      <a16:colId xmlns:a16="http://schemas.microsoft.com/office/drawing/2014/main" val="1410914144"/>
                    </a:ext>
                  </a:extLst>
                </a:gridCol>
                <a:gridCol w="648848">
                  <a:extLst>
                    <a:ext uri="{9D8B030D-6E8A-4147-A177-3AD203B41FA5}">
                      <a16:colId xmlns:a16="http://schemas.microsoft.com/office/drawing/2014/main" val="653436839"/>
                    </a:ext>
                  </a:extLst>
                </a:gridCol>
                <a:gridCol w="648848">
                  <a:extLst>
                    <a:ext uri="{9D8B030D-6E8A-4147-A177-3AD203B41FA5}">
                      <a16:colId xmlns:a16="http://schemas.microsoft.com/office/drawing/2014/main" val="4075076914"/>
                    </a:ext>
                  </a:extLst>
                </a:gridCol>
                <a:gridCol w="648848">
                  <a:extLst>
                    <a:ext uri="{9D8B030D-6E8A-4147-A177-3AD203B41FA5}">
                      <a16:colId xmlns:a16="http://schemas.microsoft.com/office/drawing/2014/main" val="3482459056"/>
                    </a:ext>
                  </a:extLst>
                </a:gridCol>
                <a:gridCol w="648848">
                  <a:extLst>
                    <a:ext uri="{9D8B030D-6E8A-4147-A177-3AD203B41FA5}">
                      <a16:colId xmlns:a16="http://schemas.microsoft.com/office/drawing/2014/main" val="517009710"/>
                    </a:ext>
                  </a:extLst>
                </a:gridCol>
                <a:gridCol w="648848">
                  <a:extLst>
                    <a:ext uri="{9D8B030D-6E8A-4147-A177-3AD203B41FA5}">
                      <a16:colId xmlns:a16="http://schemas.microsoft.com/office/drawing/2014/main" val="642869118"/>
                    </a:ext>
                  </a:extLst>
                </a:gridCol>
                <a:gridCol w="648848">
                  <a:extLst>
                    <a:ext uri="{9D8B030D-6E8A-4147-A177-3AD203B41FA5}">
                      <a16:colId xmlns:a16="http://schemas.microsoft.com/office/drawing/2014/main" val="2187397629"/>
                    </a:ext>
                  </a:extLst>
                </a:gridCol>
                <a:gridCol w="648848">
                  <a:extLst>
                    <a:ext uri="{9D8B030D-6E8A-4147-A177-3AD203B41FA5}">
                      <a16:colId xmlns:a16="http://schemas.microsoft.com/office/drawing/2014/main" val="3676660289"/>
                    </a:ext>
                  </a:extLst>
                </a:gridCol>
                <a:gridCol w="648848">
                  <a:extLst>
                    <a:ext uri="{9D8B030D-6E8A-4147-A177-3AD203B41FA5}">
                      <a16:colId xmlns:a16="http://schemas.microsoft.com/office/drawing/2014/main" val="2864291957"/>
                    </a:ext>
                  </a:extLst>
                </a:gridCol>
                <a:gridCol w="648848">
                  <a:extLst>
                    <a:ext uri="{9D8B030D-6E8A-4147-A177-3AD203B41FA5}">
                      <a16:colId xmlns:a16="http://schemas.microsoft.com/office/drawing/2014/main" val="3502343873"/>
                    </a:ext>
                  </a:extLst>
                </a:gridCol>
                <a:gridCol w="648848">
                  <a:extLst>
                    <a:ext uri="{9D8B030D-6E8A-4147-A177-3AD203B41FA5}">
                      <a16:colId xmlns:a16="http://schemas.microsoft.com/office/drawing/2014/main" val="1953448204"/>
                    </a:ext>
                  </a:extLst>
                </a:gridCol>
                <a:gridCol w="648848">
                  <a:extLst>
                    <a:ext uri="{9D8B030D-6E8A-4147-A177-3AD203B41FA5}">
                      <a16:colId xmlns:a16="http://schemas.microsoft.com/office/drawing/2014/main" val="3461022136"/>
                    </a:ext>
                  </a:extLst>
                </a:gridCol>
                <a:gridCol w="648848">
                  <a:extLst>
                    <a:ext uri="{9D8B030D-6E8A-4147-A177-3AD203B41FA5}">
                      <a16:colId xmlns:a16="http://schemas.microsoft.com/office/drawing/2014/main" val="1376422181"/>
                    </a:ext>
                  </a:extLst>
                </a:gridCol>
                <a:gridCol w="648848">
                  <a:extLst>
                    <a:ext uri="{9D8B030D-6E8A-4147-A177-3AD203B41FA5}">
                      <a16:colId xmlns:a16="http://schemas.microsoft.com/office/drawing/2014/main" val="4174219331"/>
                    </a:ext>
                  </a:extLst>
                </a:gridCol>
                <a:gridCol w="648848">
                  <a:extLst>
                    <a:ext uri="{9D8B030D-6E8A-4147-A177-3AD203B41FA5}">
                      <a16:colId xmlns:a16="http://schemas.microsoft.com/office/drawing/2014/main" val="3207883953"/>
                    </a:ext>
                  </a:extLst>
                </a:gridCol>
                <a:gridCol w="648848">
                  <a:extLst>
                    <a:ext uri="{9D8B030D-6E8A-4147-A177-3AD203B41FA5}">
                      <a16:colId xmlns:a16="http://schemas.microsoft.com/office/drawing/2014/main" val="3178850808"/>
                    </a:ext>
                  </a:extLst>
                </a:gridCol>
                <a:gridCol w="648848">
                  <a:extLst>
                    <a:ext uri="{9D8B030D-6E8A-4147-A177-3AD203B41FA5}">
                      <a16:colId xmlns:a16="http://schemas.microsoft.com/office/drawing/2014/main" val="1199434512"/>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sz="1100" b="1" dirty="0" err="1"/>
                        <a:t>OneHot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100" b="1" dirty="0"/>
                        <a:t>Ordinal</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100" b="1" dirty="0"/>
                        <a:t>Target</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100" b="1" dirty="0"/>
                        <a:t>Binary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100" b="1" dirty="0"/>
                        <a:t>Sum</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100" b="1" dirty="0"/>
                        <a:t>Purity</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100" b="1" dirty="0"/>
                        <a:t>FI</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100" b="1" dirty="0"/>
                        <a:t>RND</a:t>
                      </a: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400" b="1" dirty="0">
                          <a:solidFill>
                            <a:schemeClr val="bg1"/>
                          </a:solidFill>
                        </a:rPr>
                        <a:t>Traditional encoding methods</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50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81362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547171413"/>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38100" cap="flat" cmpd="sng" algn="ctr">
                      <a:solidFill>
                        <a:srgbClr val="1F4E79"/>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E79"/>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1F4E79"/>
                      </a:solidFill>
                      <a:prstDash val="solid"/>
                      <a:round/>
                      <a:headEnd type="none" w="med" len="med"/>
                      <a:tailEnd type="none" w="med" len="med"/>
                    </a:lnT>
                    <a:lnB w="38100" cmpd="sng">
                      <a:noFill/>
                    </a:lnB>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mpd="sng">
                      <a:noFill/>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extLst>
              <p:ext uri="{D42A27DB-BD31-4B8C-83A1-F6EECF244321}">
                <p14:modId xmlns:p14="http://schemas.microsoft.com/office/powerpoint/2010/main" val="2825050595"/>
              </p:ext>
            </p:extLst>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510826177"/>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Animal</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65267" y="2433093"/>
            <a:ext cx="1405691" cy="1361143"/>
          </a:xfrm>
          <a:prstGeom prst="bentArrow">
            <a:avLst>
              <a:gd name="adj1" fmla="val 27629"/>
              <a:gd name="adj2" fmla="val 25000"/>
              <a:gd name="adj3" fmla="val 25000"/>
              <a:gd name="adj4" fmla="val 4375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340363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1678365096"/>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866400198"/>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02B080-57BF-41C3-BEB3-EAB4B9EFD7E3}"/>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9F8E8F89-291A-4634-A6AC-9535056F6506}"/>
              </a:ext>
            </a:extLst>
          </p:cNvPr>
          <p:cNvGraphicFramePr>
            <a:graphicFrameLocks noGrp="1"/>
          </p:cNvGraphicFramePr>
          <p:nvPr>
            <p:extLst>
              <p:ext uri="{D42A27DB-BD31-4B8C-83A1-F6EECF244321}">
                <p14:modId xmlns:p14="http://schemas.microsoft.com/office/powerpoint/2010/main" val="2749625785"/>
              </p:ext>
            </p:extLst>
          </p:nvPr>
        </p:nvGraphicFramePr>
        <p:xfrm>
          <a:off x="3478442" y="534035"/>
          <a:ext cx="7199996" cy="4079240"/>
        </p:xfrm>
        <a:graphic>
          <a:graphicData uri="http://schemas.openxmlformats.org/drawingml/2006/table">
            <a:tbl>
              <a:tblPr firstRow="1" bandRow="1">
                <a:tableStyleId>{5C22544A-7EE6-4342-B048-85BDC9FD1C3A}</a:tableStyleId>
              </a:tblPr>
              <a:tblGrid>
                <a:gridCol w="923192">
                  <a:extLst>
                    <a:ext uri="{9D8B030D-6E8A-4147-A177-3AD203B41FA5}">
                      <a16:colId xmlns:a16="http://schemas.microsoft.com/office/drawing/2014/main" val="2333138662"/>
                    </a:ext>
                  </a:extLst>
                </a:gridCol>
                <a:gridCol w="523067">
                  <a:extLst>
                    <a:ext uri="{9D8B030D-6E8A-4147-A177-3AD203B41FA5}">
                      <a16:colId xmlns:a16="http://schemas.microsoft.com/office/drawing/2014/main" val="3241235375"/>
                    </a:ext>
                  </a:extLst>
                </a:gridCol>
                <a:gridCol w="523067">
                  <a:extLst>
                    <a:ext uri="{9D8B030D-6E8A-4147-A177-3AD203B41FA5}">
                      <a16:colId xmlns:a16="http://schemas.microsoft.com/office/drawing/2014/main" val="670690314"/>
                    </a:ext>
                  </a:extLst>
                </a:gridCol>
                <a:gridCol w="523067">
                  <a:extLst>
                    <a:ext uri="{9D8B030D-6E8A-4147-A177-3AD203B41FA5}">
                      <a16:colId xmlns:a16="http://schemas.microsoft.com/office/drawing/2014/main" val="2427267248"/>
                    </a:ext>
                  </a:extLst>
                </a:gridCol>
                <a:gridCol w="523067">
                  <a:extLst>
                    <a:ext uri="{9D8B030D-6E8A-4147-A177-3AD203B41FA5}">
                      <a16:colId xmlns:a16="http://schemas.microsoft.com/office/drawing/2014/main" val="75258916"/>
                    </a:ext>
                  </a:extLst>
                </a:gridCol>
                <a:gridCol w="523067">
                  <a:extLst>
                    <a:ext uri="{9D8B030D-6E8A-4147-A177-3AD203B41FA5}">
                      <a16:colId xmlns:a16="http://schemas.microsoft.com/office/drawing/2014/main" val="4006708059"/>
                    </a:ext>
                  </a:extLst>
                </a:gridCol>
                <a:gridCol w="523067">
                  <a:extLst>
                    <a:ext uri="{9D8B030D-6E8A-4147-A177-3AD203B41FA5}">
                      <a16:colId xmlns:a16="http://schemas.microsoft.com/office/drawing/2014/main" val="1033783055"/>
                    </a:ext>
                  </a:extLst>
                </a:gridCol>
                <a:gridCol w="523067">
                  <a:extLst>
                    <a:ext uri="{9D8B030D-6E8A-4147-A177-3AD203B41FA5}">
                      <a16:colId xmlns:a16="http://schemas.microsoft.com/office/drawing/2014/main" val="3739179355"/>
                    </a:ext>
                  </a:extLst>
                </a:gridCol>
                <a:gridCol w="523067">
                  <a:extLst>
                    <a:ext uri="{9D8B030D-6E8A-4147-A177-3AD203B41FA5}">
                      <a16:colId xmlns:a16="http://schemas.microsoft.com/office/drawing/2014/main" val="135006171"/>
                    </a:ext>
                  </a:extLst>
                </a:gridCol>
                <a:gridCol w="523067">
                  <a:extLst>
                    <a:ext uri="{9D8B030D-6E8A-4147-A177-3AD203B41FA5}">
                      <a16:colId xmlns:a16="http://schemas.microsoft.com/office/drawing/2014/main" val="257053182"/>
                    </a:ext>
                  </a:extLst>
                </a:gridCol>
                <a:gridCol w="523067">
                  <a:extLst>
                    <a:ext uri="{9D8B030D-6E8A-4147-A177-3AD203B41FA5}">
                      <a16:colId xmlns:a16="http://schemas.microsoft.com/office/drawing/2014/main" val="2733788686"/>
                    </a:ext>
                  </a:extLst>
                </a:gridCol>
                <a:gridCol w="523067">
                  <a:extLst>
                    <a:ext uri="{9D8B030D-6E8A-4147-A177-3AD203B41FA5}">
                      <a16:colId xmlns:a16="http://schemas.microsoft.com/office/drawing/2014/main" val="2546494554"/>
                    </a:ext>
                  </a:extLst>
                </a:gridCol>
                <a:gridCol w="523067">
                  <a:extLst>
                    <a:ext uri="{9D8B030D-6E8A-4147-A177-3AD203B41FA5}">
                      <a16:colId xmlns:a16="http://schemas.microsoft.com/office/drawing/2014/main" val="3530006828"/>
                    </a:ext>
                  </a:extLst>
                </a:gridCol>
              </a:tblGrid>
              <a:tr h="370840">
                <a:tc rowSpan="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Decimal digit</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BCD Code</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443840287"/>
                  </a:ext>
                </a:extLst>
              </a:tr>
              <a:tr h="370840">
                <a:tc v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8421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4221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dirty="0">
                          <a:solidFill>
                            <a:sysClr val="windowText" lastClr="000000"/>
                          </a:solidFill>
                          <a:latin typeface="Times New Roman" panose="02020603050405020304" pitchFamily="18" charset="0"/>
                          <a:cs typeface="Times New Roman" panose="02020603050405020304" pitchFamily="18" charset="0"/>
                        </a:rPr>
                        <a:t>5421</a:t>
                      </a:r>
                      <a:endParaRPr lang="zh-TW" alt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24644867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2</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3</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4</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5</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6</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7</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70840">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8</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1</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ysClr val="windowText" lastClr="000000"/>
                          </a:solidFill>
                          <a:latin typeface="Times New Roman" panose="02020603050405020304" pitchFamily="18" charset="0"/>
                          <a:cs typeface="Times New Roman" panose="02020603050405020304" pitchFamily="18" charset="0"/>
                        </a:rPr>
                        <a:t>0</a:t>
                      </a:r>
                      <a:endParaRPr lang="zh-TW" altLang="en-US"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4" name="Picture 2" descr="BCD-Codes.jpg (500×292)">
            <a:extLst>
              <a:ext uri="{FF2B5EF4-FFF2-40B4-BE49-F238E27FC236}">
                <a16:creationId xmlns:a16="http://schemas.microsoft.com/office/drawing/2014/main" id="{BC08F297-628E-4507-BA10-156EEFB24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834" y="-120650"/>
            <a:ext cx="4762500" cy="27813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CAC545C6-EF59-4F71-82B9-29CDDDFEA331}"/>
              </a:ext>
            </a:extLst>
          </p:cNvPr>
          <p:cNvGrpSpPr/>
          <p:nvPr/>
        </p:nvGrpSpPr>
        <p:grpSpPr>
          <a:xfrm>
            <a:off x="0" y="4965700"/>
            <a:ext cx="6697076" cy="1573212"/>
            <a:chOff x="0" y="4965700"/>
            <a:chExt cx="6697076" cy="1573212"/>
          </a:xfrm>
        </p:grpSpPr>
        <p:pic>
          <p:nvPicPr>
            <p:cNvPr id="1026" name="Picture 2">
              <a:extLst>
                <a:ext uri="{FF2B5EF4-FFF2-40B4-BE49-F238E27FC236}">
                  <a16:creationId xmlns:a16="http://schemas.microsoft.com/office/drawing/2014/main" id="{E235E9B6-CE1B-46B6-AE31-9583B3FA1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65700"/>
              <a:ext cx="6697076" cy="157321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DDEBCC0C-FDDF-4B59-89BB-97401E636774}"/>
                </a:ext>
              </a:extLst>
            </p:cNvPr>
            <p:cNvGrpSpPr/>
            <p:nvPr/>
          </p:nvGrpSpPr>
          <p:grpSpPr>
            <a:xfrm>
              <a:off x="3986211" y="5803106"/>
              <a:ext cx="925513" cy="520859"/>
              <a:chOff x="3986211" y="5803106"/>
              <a:chExt cx="925513" cy="520859"/>
            </a:xfrm>
          </p:grpSpPr>
          <p:sp>
            <p:nvSpPr>
              <p:cNvPr id="6" name="矩形 5">
                <a:extLst>
                  <a:ext uri="{FF2B5EF4-FFF2-40B4-BE49-F238E27FC236}">
                    <a16:creationId xmlns:a16="http://schemas.microsoft.com/office/drawing/2014/main" id="{5EFC58D2-6B3C-46B4-9CC6-B02E20A2096F}"/>
                  </a:ext>
                </a:extLst>
              </p:cNvPr>
              <p:cNvSpPr/>
              <p:nvPr/>
            </p:nvSpPr>
            <p:spPr>
              <a:xfrm>
                <a:off x="3986211" y="5803106"/>
                <a:ext cx="925513" cy="5208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2A5C139-84BB-491D-A2FD-A1EA72E42A7F}"/>
                  </a:ext>
                </a:extLst>
              </p:cNvPr>
              <p:cNvSpPr/>
              <p:nvPr/>
            </p:nvSpPr>
            <p:spPr>
              <a:xfrm>
                <a:off x="3986212" y="6077743"/>
                <a:ext cx="476251" cy="2462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DD6EBC45-D655-4F1E-96FC-D431CA42488C}"/>
                </a:ext>
              </a:extLst>
            </p:cNvPr>
            <p:cNvSpPr txBox="1"/>
            <p:nvPr/>
          </p:nvSpPr>
          <p:spPr>
            <a:xfrm>
              <a:off x="3932708" y="5795193"/>
              <a:ext cx="1039342" cy="246221"/>
            </a:xfrm>
            <a:prstGeom prst="rect">
              <a:avLst/>
            </a:prstGeom>
            <a:noFill/>
          </p:spPr>
          <p:txBody>
            <a:bodyPr wrap="square" rtlCol="0">
              <a:spAutoFit/>
            </a:bodyPr>
            <a:lstStyle/>
            <a:p>
              <a:r>
                <a:rPr lang="en-US" altLang="zh-TW" sz="1000" dirty="0">
                  <a:latin typeface="Times New Roman" panose="02020603050405020304" pitchFamily="18" charset="0"/>
                  <a:cs typeface="Times New Roman" panose="02020603050405020304" pitchFamily="18" charset="0"/>
                </a:rPr>
                <a:t>UCI </a:t>
              </a:r>
              <a:r>
                <a:rPr lang="zh-TW" altLang="en-US" sz="1000" dirty="0">
                  <a:latin typeface="標楷體" panose="03000509000000000000" pitchFamily="65" charset="-120"/>
                  <a:ea typeface="標楷體" panose="03000509000000000000" pitchFamily="65" charset="-120"/>
                  <a:cs typeface="Times New Roman" panose="02020603050405020304" pitchFamily="18" charset="0"/>
                </a:rPr>
                <a:t>資料集</a:t>
              </a:r>
            </a:p>
          </p:txBody>
        </p:sp>
        <p:sp>
          <p:nvSpPr>
            <p:cNvPr id="10" name="文字方塊 9">
              <a:extLst>
                <a:ext uri="{FF2B5EF4-FFF2-40B4-BE49-F238E27FC236}">
                  <a16:creationId xmlns:a16="http://schemas.microsoft.com/office/drawing/2014/main" id="{FC4321F4-BE8E-4B15-8AA1-98BAD0C846ED}"/>
                </a:ext>
              </a:extLst>
            </p:cNvPr>
            <p:cNvSpPr txBox="1"/>
            <p:nvPr/>
          </p:nvSpPr>
          <p:spPr>
            <a:xfrm>
              <a:off x="3940409" y="6109801"/>
              <a:ext cx="971315" cy="246221"/>
            </a:xfrm>
            <a:prstGeom prst="rect">
              <a:avLst/>
            </a:prstGeom>
            <a:noFill/>
          </p:spPr>
          <p:txBody>
            <a:bodyPr wrap="square" rtlCol="0">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Kaggle</a:t>
              </a:r>
              <a:r>
                <a:rPr lang="zh-TW" altLang="en-US" sz="1000" dirty="0">
                  <a:latin typeface="Times New Roman" panose="02020603050405020304" pitchFamily="18" charset="0"/>
                  <a:ea typeface="標楷體" panose="03000509000000000000" pitchFamily="65" charset="-120"/>
                  <a:cs typeface="Times New Roman" panose="02020603050405020304" pitchFamily="18" charset="0"/>
                </a:rPr>
                <a:t> 資料集</a:t>
              </a:r>
              <a:endParaRPr lang="zh-TW" altLang="en-US" sz="1000" dirty="0">
                <a:latin typeface="標楷體" panose="03000509000000000000" pitchFamily="65" charset="-12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595692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1148E-7855-47D0-9B5D-07476D43DF98}"/>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1E3A07EB-9CC7-4A62-AF77-D194E696AA1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2" name="群組 11">
            <a:extLst>
              <a:ext uri="{FF2B5EF4-FFF2-40B4-BE49-F238E27FC236}">
                <a16:creationId xmlns:a16="http://schemas.microsoft.com/office/drawing/2014/main" id="{9AD45158-9ED9-4275-A7DA-339366026AA2}"/>
              </a:ext>
            </a:extLst>
          </p:cNvPr>
          <p:cNvGrpSpPr/>
          <p:nvPr/>
        </p:nvGrpSpPr>
        <p:grpSpPr>
          <a:xfrm>
            <a:off x="420354" y="456526"/>
            <a:ext cx="4155385" cy="1659847"/>
            <a:chOff x="2851619" y="2676655"/>
            <a:chExt cx="4795563" cy="1915563"/>
          </a:xfrm>
        </p:grpSpPr>
        <p:pic>
          <p:nvPicPr>
            <p:cNvPr id="8" name="圖片 7">
              <a:extLst>
                <a:ext uri="{FF2B5EF4-FFF2-40B4-BE49-F238E27FC236}">
                  <a16:creationId xmlns:a16="http://schemas.microsoft.com/office/drawing/2014/main" id="{1B8CC7DD-4948-4492-ABE7-3060D9F092C6}"/>
                </a:ext>
              </a:extLst>
            </p:cNvPr>
            <p:cNvPicPr>
              <a:picLocks/>
            </p:cNvPicPr>
            <p:nvPr/>
          </p:nvPicPr>
          <p:blipFill>
            <a:blip r:embed="rId2"/>
            <a:stretch>
              <a:fillRect/>
            </a:stretch>
          </p:blipFill>
          <p:spPr>
            <a:xfrm>
              <a:off x="5731619" y="2676655"/>
              <a:ext cx="1915563" cy="1915563"/>
            </a:xfrm>
            <a:prstGeom prst="rect">
              <a:avLst/>
            </a:prstGeom>
          </p:spPr>
        </p:pic>
        <p:pic>
          <p:nvPicPr>
            <p:cNvPr id="11" name="圖片 10">
              <a:extLst>
                <a:ext uri="{FF2B5EF4-FFF2-40B4-BE49-F238E27FC236}">
                  <a16:creationId xmlns:a16="http://schemas.microsoft.com/office/drawing/2014/main" id="{89F673E9-83B7-4D0C-B053-61D51C6F29E1}"/>
                </a:ext>
              </a:extLst>
            </p:cNvPr>
            <p:cNvPicPr>
              <a:picLocks noChangeAspect="1"/>
            </p:cNvPicPr>
            <p:nvPr/>
          </p:nvPicPr>
          <p:blipFill rotWithShape="1">
            <a:blip r:embed="rId3"/>
            <a:srcRect t="8692"/>
            <a:stretch/>
          </p:blipFill>
          <p:spPr>
            <a:xfrm>
              <a:off x="2851619" y="2676655"/>
              <a:ext cx="2880000" cy="1915563"/>
            </a:xfrm>
            <a:prstGeom prst="rect">
              <a:avLst/>
            </a:prstGeom>
          </p:spPr>
        </p:pic>
      </p:grpSp>
      <p:grpSp>
        <p:nvGrpSpPr>
          <p:cNvPr id="15" name="群組 14">
            <a:extLst>
              <a:ext uri="{FF2B5EF4-FFF2-40B4-BE49-F238E27FC236}">
                <a16:creationId xmlns:a16="http://schemas.microsoft.com/office/drawing/2014/main" id="{69A27868-E84E-4BB1-9023-26F8AA6FA7C0}"/>
              </a:ext>
            </a:extLst>
          </p:cNvPr>
          <p:cNvGrpSpPr/>
          <p:nvPr/>
        </p:nvGrpSpPr>
        <p:grpSpPr>
          <a:xfrm>
            <a:off x="7171036" y="456527"/>
            <a:ext cx="4182764" cy="1659847"/>
            <a:chOff x="378732" y="3625775"/>
            <a:chExt cx="10444880" cy="4144844"/>
          </a:xfrm>
        </p:grpSpPr>
        <p:pic>
          <p:nvPicPr>
            <p:cNvPr id="13" name="圖片 12">
              <a:extLst>
                <a:ext uri="{FF2B5EF4-FFF2-40B4-BE49-F238E27FC236}">
                  <a16:creationId xmlns:a16="http://schemas.microsoft.com/office/drawing/2014/main" id="{0AF44001-AAD9-4445-A712-5959A3F14F73}"/>
                </a:ext>
              </a:extLst>
            </p:cNvPr>
            <p:cNvPicPr>
              <a:picLocks noChangeAspect="1"/>
            </p:cNvPicPr>
            <p:nvPr/>
          </p:nvPicPr>
          <p:blipFill rotWithShape="1">
            <a:blip r:embed="rId4"/>
            <a:srcRect t="8129"/>
            <a:stretch/>
          </p:blipFill>
          <p:spPr>
            <a:xfrm>
              <a:off x="378732" y="3625775"/>
              <a:ext cx="6300036" cy="4144844"/>
            </a:xfrm>
            <a:prstGeom prst="rect">
              <a:avLst/>
            </a:prstGeom>
          </p:spPr>
        </p:pic>
        <p:pic>
          <p:nvPicPr>
            <p:cNvPr id="14" name="圖片 13">
              <a:extLst>
                <a:ext uri="{FF2B5EF4-FFF2-40B4-BE49-F238E27FC236}">
                  <a16:creationId xmlns:a16="http://schemas.microsoft.com/office/drawing/2014/main" id="{D16E635C-A93C-4311-A058-8C72FAF66687}"/>
                </a:ext>
              </a:extLst>
            </p:cNvPr>
            <p:cNvPicPr>
              <a:picLocks/>
            </p:cNvPicPr>
            <p:nvPr/>
          </p:nvPicPr>
          <p:blipFill rotWithShape="1">
            <a:blip r:embed="rId5"/>
            <a:srcRect l="3824" r="2617"/>
            <a:stretch/>
          </p:blipFill>
          <p:spPr>
            <a:xfrm>
              <a:off x="6678768" y="3625775"/>
              <a:ext cx="4144844" cy="4144844"/>
            </a:xfrm>
            <a:prstGeom prst="rect">
              <a:avLst/>
            </a:prstGeom>
          </p:spPr>
        </p:pic>
      </p:grpSp>
      <p:grpSp>
        <p:nvGrpSpPr>
          <p:cNvPr id="19" name="群組 18">
            <a:extLst>
              <a:ext uri="{FF2B5EF4-FFF2-40B4-BE49-F238E27FC236}">
                <a16:creationId xmlns:a16="http://schemas.microsoft.com/office/drawing/2014/main" id="{3D66F4B3-48F4-4638-B8F8-C925E1CA7E64}"/>
              </a:ext>
            </a:extLst>
          </p:cNvPr>
          <p:cNvGrpSpPr/>
          <p:nvPr/>
        </p:nvGrpSpPr>
        <p:grpSpPr>
          <a:xfrm>
            <a:off x="420354" y="4117653"/>
            <a:ext cx="4321473" cy="1666309"/>
            <a:chOff x="926801" y="3429000"/>
            <a:chExt cx="7469109" cy="2880000"/>
          </a:xfrm>
        </p:grpSpPr>
        <p:pic>
          <p:nvPicPr>
            <p:cNvPr id="16" name="圖片 15">
              <a:extLst>
                <a:ext uri="{FF2B5EF4-FFF2-40B4-BE49-F238E27FC236}">
                  <a16:creationId xmlns:a16="http://schemas.microsoft.com/office/drawing/2014/main" id="{ADA79E3E-F41B-40F0-B094-948C9680E3CE}"/>
                </a:ext>
              </a:extLst>
            </p:cNvPr>
            <p:cNvPicPr>
              <a:picLocks noChangeAspect="1"/>
            </p:cNvPicPr>
            <p:nvPr/>
          </p:nvPicPr>
          <p:blipFill rotWithShape="1">
            <a:blip r:embed="rId6"/>
            <a:srcRect t="1222"/>
            <a:stretch/>
          </p:blipFill>
          <p:spPr>
            <a:xfrm>
              <a:off x="926801" y="3429000"/>
              <a:ext cx="4589109" cy="2880000"/>
            </a:xfrm>
            <a:prstGeom prst="rect">
              <a:avLst/>
            </a:prstGeom>
          </p:spPr>
        </p:pic>
        <p:pic>
          <p:nvPicPr>
            <p:cNvPr id="18" name="圖片 17">
              <a:extLst>
                <a:ext uri="{FF2B5EF4-FFF2-40B4-BE49-F238E27FC236}">
                  <a16:creationId xmlns:a16="http://schemas.microsoft.com/office/drawing/2014/main" id="{27CA9812-AFA0-4A93-A0A3-8465F4E67CD4}"/>
                </a:ext>
              </a:extLst>
            </p:cNvPr>
            <p:cNvPicPr>
              <a:picLocks/>
            </p:cNvPicPr>
            <p:nvPr/>
          </p:nvPicPr>
          <p:blipFill>
            <a:blip r:embed="rId7"/>
            <a:stretch>
              <a:fillRect/>
            </a:stretch>
          </p:blipFill>
          <p:spPr>
            <a:xfrm>
              <a:off x="5515910" y="3429000"/>
              <a:ext cx="2880000" cy="2880000"/>
            </a:xfrm>
            <a:prstGeom prst="rect">
              <a:avLst/>
            </a:prstGeom>
          </p:spPr>
        </p:pic>
      </p:grpSp>
      <p:grpSp>
        <p:nvGrpSpPr>
          <p:cNvPr id="23" name="群組 22">
            <a:extLst>
              <a:ext uri="{FF2B5EF4-FFF2-40B4-BE49-F238E27FC236}">
                <a16:creationId xmlns:a16="http://schemas.microsoft.com/office/drawing/2014/main" id="{682B688A-DCA0-432D-9DA2-A2D9D2369B4D}"/>
              </a:ext>
            </a:extLst>
          </p:cNvPr>
          <p:cNvGrpSpPr/>
          <p:nvPr/>
        </p:nvGrpSpPr>
        <p:grpSpPr>
          <a:xfrm>
            <a:off x="3370969" y="3427579"/>
            <a:ext cx="7423731" cy="2881421"/>
            <a:chOff x="3370969" y="3427579"/>
            <a:chExt cx="7423731" cy="2881421"/>
          </a:xfrm>
        </p:grpSpPr>
        <p:pic>
          <p:nvPicPr>
            <p:cNvPr id="21" name="圖片 20">
              <a:extLst>
                <a:ext uri="{FF2B5EF4-FFF2-40B4-BE49-F238E27FC236}">
                  <a16:creationId xmlns:a16="http://schemas.microsoft.com/office/drawing/2014/main" id="{7703625E-0530-4D99-B790-6CA6BC114D2A}"/>
                </a:ext>
              </a:extLst>
            </p:cNvPr>
            <p:cNvPicPr>
              <a:picLocks/>
            </p:cNvPicPr>
            <p:nvPr/>
          </p:nvPicPr>
          <p:blipFill>
            <a:blip r:embed="rId8"/>
            <a:stretch>
              <a:fillRect/>
            </a:stretch>
          </p:blipFill>
          <p:spPr>
            <a:xfrm>
              <a:off x="7914700" y="3429000"/>
              <a:ext cx="2880000" cy="2880000"/>
            </a:xfrm>
            <a:prstGeom prst="rect">
              <a:avLst/>
            </a:prstGeom>
          </p:spPr>
        </p:pic>
        <p:pic>
          <p:nvPicPr>
            <p:cNvPr id="22" name="圖片 21">
              <a:extLst>
                <a:ext uri="{FF2B5EF4-FFF2-40B4-BE49-F238E27FC236}">
                  <a16:creationId xmlns:a16="http://schemas.microsoft.com/office/drawing/2014/main" id="{C4368308-64A2-4C41-BCD8-D8F110D8C2D7}"/>
                </a:ext>
              </a:extLst>
            </p:cNvPr>
            <p:cNvPicPr>
              <a:picLocks noChangeAspect="1"/>
            </p:cNvPicPr>
            <p:nvPr/>
          </p:nvPicPr>
          <p:blipFill rotWithShape="1">
            <a:blip r:embed="rId9"/>
            <a:srcRect t="1164"/>
            <a:stretch/>
          </p:blipFill>
          <p:spPr>
            <a:xfrm>
              <a:off x="3370969" y="3427579"/>
              <a:ext cx="4543731" cy="2880000"/>
            </a:xfrm>
            <a:prstGeom prst="rect">
              <a:avLst/>
            </a:prstGeom>
          </p:spPr>
        </p:pic>
      </p:grpSp>
    </p:spTree>
    <p:extLst>
      <p:ext uri="{BB962C8B-B14F-4D97-AF65-F5344CB8AC3E}">
        <p14:creationId xmlns:p14="http://schemas.microsoft.com/office/powerpoint/2010/main" val="125220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1247497413"/>
              </p:ext>
            </p:extLst>
          </p:nvPr>
        </p:nvGraphicFramePr>
        <p:xfrm>
          <a:off x="992253" y="1584835"/>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7030A0"/>
                      </a:solidFill>
                      <a:prstDash val="solid"/>
                      <a:round/>
                      <a:headEnd type="none" w="med" len="med"/>
                      <a:tailEnd type="none" w="med" len="med"/>
                    </a:lnL>
                    <a:lnT w="38100" cap="flat" cmpd="sng" algn="ctr">
                      <a:solidFill>
                        <a:srgbClr val="7030A0"/>
                      </a:solidFill>
                      <a:prstDash val="solid"/>
                      <a:round/>
                      <a:headEnd type="none" w="med" len="med"/>
                      <a:tailEnd type="none" w="med" len="med"/>
                    </a:lnT>
                    <a:lnB w="38100" cap="flat" cmpd="sng" algn="ctr">
                      <a:solidFill>
                        <a:srgbClr val="7030A0"/>
                      </a:solidFill>
                      <a:prstDash val="solid"/>
                      <a:round/>
                      <a:headEnd type="none" w="med" len="med"/>
                      <a:tailEnd type="none" w="med" len="med"/>
                    </a:lnB>
                    <a:solidFill>
                      <a:srgbClr val="7030A0"/>
                    </a:solidFill>
                  </a:tcPr>
                </a:tc>
                <a:tc>
                  <a:txBody>
                    <a:bodyPr/>
                    <a:lstStyle/>
                    <a:p>
                      <a:pPr algn="ctr"/>
                      <a:r>
                        <a:rPr lang="en-US" altLang="zh-TW" sz="1200" dirty="0"/>
                        <a:t>Group 1</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2</a:t>
                      </a:r>
                      <a:endParaRPr lang="zh-TW" altLang="en-US" sz="1200" dirty="0"/>
                    </a:p>
                  </a:txBody>
                  <a:tcPr marL="60078" marR="60078" marT="30040" marB="30040" anchor="ctr">
                    <a:lnT w="38100" cap="flat" cmpd="sng" algn="ctr">
                      <a:solidFill>
                        <a:srgbClr val="7030A0"/>
                      </a:solidFill>
                      <a:prstDash val="solid"/>
                      <a:round/>
                      <a:headEnd type="none" w="med" len="med"/>
                      <a:tailEnd type="none" w="med" len="med"/>
                    </a:lnT>
                    <a:lnB w="38100" cmpd="sng">
                      <a:noFill/>
                    </a:lnB>
                    <a:solidFill>
                      <a:srgbClr val="D79D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Group 3</a:t>
                      </a:r>
                      <a:endParaRPr lang="zh-TW" altLang="en-US" sz="1200" dirty="0"/>
                    </a:p>
                  </a:txBody>
                  <a:tcPr marL="60078" marR="60078" marT="30040" marB="30040" anchor="ctr">
                    <a:lnR w="38100" cap="flat" cmpd="sng" algn="ctr">
                      <a:solidFill>
                        <a:srgbClr val="7030A0"/>
                      </a:solidFill>
                      <a:prstDash val="solid"/>
                      <a:round/>
                      <a:headEnd type="none" w="med" len="med"/>
                      <a:tailEnd type="none" w="med" len="med"/>
                    </a:lnR>
                    <a:lnT w="38100" cap="flat" cmpd="sng" algn="ctr">
                      <a:solidFill>
                        <a:srgbClr val="7030A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7030A0"/>
                      </a:solidFill>
                      <a:prstDash val="solid"/>
                      <a:round/>
                      <a:headEnd type="none" w="med" len="med"/>
                      <a:tailEnd type="none" w="med" len="med"/>
                    </a:lnR>
                    <a:lnT w="12700" cmpd="sng">
                      <a:noFill/>
                    </a:lnT>
                    <a:lnB w="381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2022</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661272763"/>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38100" cap="flat" cmpd="sng" algn="ctr">
                      <a:solidFill>
                        <a:srgbClr val="1F4E79"/>
                      </a:solidFill>
                      <a:prstDash val="solid"/>
                      <a:round/>
                      <a:headEnd type="none" w="med" len="med"/>
                      <a:tailEnd type="none" w="med" len="med"/>
                    </a:lnL>
                    <a:lnT w="38100" cap="flat" cmpd="sng" algn="ctr">
                      <a:solidFill>
                        <a:srgbClr val="1F4E79"/>
                      </a:solidFill>
                      <a:prstDash val="solid"/>
                      <a:round/>
                      <a:headEnd type="none" w="med" len="med"/>
                      <a:tailEnd type="none" w="med" len="med"/>
                    </a:lnT>
                    <a:lnB w="38100" cap="flat" cmpd="sng" algn="ctr">
                      <a:solidFill>
                        <a:srgbClr val="1F4E79"/>
                      </a:solidFill>
                      <a:prstDash val="solid"/>
                      <a:round/>
                      <a:headEnd type="none" w="med" len="med"/>
                      <a:tailEnd type="none" w="med" len="med"/>
                    </a:lnB>
                    <a:solidFill>
                      <a:srgbClr val="1F497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T w="38100" cap="flat" cmpd="sng" algn="ctr">
                      <a:solidFill>
                        <a:srgbClr val="1F4E79"/>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R w="38100" cap="flat" cmpd="sng" algn="ctr">
                      <a:solidFill>
                        <a:srgbClr val="1F4E79"/>
                      </a:solidFill>
                      <a:prstDash val="solid"/>
                      <a:round/>
                      <a:headEnd type="none" w="med" len="med"/>
                      <a:tailEnd type="none" w="med" len="med"/>
                    </a:lnR>
                    <a:lnT w="38100" cap="flat" cmpd="sng" algn="ctr">
                      <a:solidFill>
                        <a:srgbClr val="1F4E79"/>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1F4E79"/>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4" name="TextBox 5">
            <a:extLst>
              <a:ext uri="{FF2B5EF4-FFF2-40B4-BE49-F238E27FC236}">
                <a16:creationId xmlns:a16="http://schemas.microsoft.com/office/drawing/2014/main" id="{F9990E22-831E-4A0D-874A-A5C2332D2F44}"/>
              </a:ext>
            </a:extLst>
          </p:cNvPr>
          <p:cNvSpPr txBox="1"/>
          <p:nvPr/>
        </p:nvSpPr>
        <p:spPr>
          <a:xfrm>
            <a:off x="6822141" y="1503289"/>
            <a:ext cx="4983634" cy="214033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When the data is not follow the One Hot rule, can’t use other method to transform the binary data. If only can we find a way in representing the numerous binary features data in a much simple way...</a:t>
            </a:r>
          </a:p>
        </p:txBody>
      </p:sp>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9" y="2839725"/>
            <a:ext cx="1054562" cy="105456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227537" y="5277902"/>
            <a:ext cx="1041815" cy="975748"/>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6335E59-6432-4AB8-AA1A-73F185FBBCDA}"/>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B9AFEAE4-9FC7-4785-946F-B1EE02E2A86A}"/>
              </a:ext>
            </a:extLst>
          </p:cNvPr>
          <p:cNvPicPr>
            <a:picLocks noChangeAspect="1"/>
          </p:cNvPicPr>
          <p:nvPr/>
        </p:nvPicPr>
        <p:blipFill>
          <a:blip r:embed="rId2"/>
          <a:stretch>
            <a:fillRect/>
          </a:stretch>
        </p:blipFill>
        <p:spPr>
          <a:xfrm>
            <a:off x="-9230181" y="-324227"/>
            <a:ext cx="13860000" cy="6028297"/>
          </a:xfrm>
          <a:prstGeom prst="rect">
            <a:avLst/>
          </a:prstGeom>
        </p:spPr>
      </p:pic>
      <p:graphicFrame>
        <p:nvGraphicFramePr>
          <p:cNvPr id="6" name="表格 5">
            <a:extLst>
              <a:ext uri="{FF2B5EF4-FFF2-40B4-BE49-F238E27FC236}">
                <a16:creationId xmlns:a16="http://schemas.microsoft.com/office/drawing/2014/main" id="{1053AACC-F972-48FC-90E2-B5E115AD3035}"/>
              </a:ext>
            </a:extLst>
          </p:cNvPr>
          <p:cNvGraphicFramePr>
            <a:graphicFrameLocks noGrp="1"/>
          </p:cNvGraphicFramePr>
          <p:nvPr>
            <p:extLst>
              <p:ext uri="{D42A27DB-BD31-4B8C-83A1-F6EECF244321}">
                <p14:modId xmlns:p14="http://schemas.microsoft.com/office/powerpoint/2010/main" val="124864477"/>
              </p:ext>
            </p:extLst>
          </p:nvPr>
        </p:nvGraphicFramePr>
        <p:xfrm>
          <a:off x="-9192073" y="5608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7" name="圖片 6">
            <a:extLst>
              <a:ext uri="{FF2B5EF4-FFF2-40B4-BE49-F238E27FC236}">
                <a16:creationId xmlns:a16="http://schemas.microsoft.com/office/drawing/2014/main" id="{18818B01-E7AF-4511-98BA-CA1A5E71A55D}"/>
              </a:ext>
            </a:extLst>
          </p:cNvPr>
          <p:cNvPicPr>
            <a:picLocks/>
          </p:cNvPicPr>
          <p:nvPr/>
        </p:nvPicPr>
        <p:blipFill>
          <a:blip r:embed="rId3"/>
          <a:stretch>
            <a:fillRect/>
          </a:stretch>
        </p:blipFill>
        <p:spPr>
          <a:xfrm>
            <a:off x="-1567972" y="-3599213"/>
            <a:ext cx="12960000" cy="5400000"/>
          </a:xfrm>
          <a:prstGeom prst="rect">
            <a:avLst/>
          </a:prstGeom>
        </p:spPr>
      </p:pic>
      <p:graphicFrame>
        <p:nvGraphicFramePr>
          <p:cNvPr id="8" name="表格 7">
            <a:extLst>
              <a:ext uri="{FF2B5EF4-FFF2-40B4-BE49-F238E27FC236}">
                <a16:creationId xmlns:a16="http://schemas.microsoft.com/office/drawing/2014/main" id="{9E997B64-758D-4A8C-BE61-737DD8DBF3F8}"/>
              </a:ext>
            </a:extLst>
          </p:cNvPr>
          <p:cNvGraphicFramePr>
            <a:graphicFrameLocks noGrp="1"/>
          </p:cNvGraphicFramePr>
          <p:nvPr>
            <p:extLst>
              <p:ext uri="{D42A27DB-BD31-4B8C-83A1-F6EECF244321}">
                <p14:modId xmlns:p14="http://schemas.microsoft.com/office/powerpoint/2010/main" val="4087875707"/>
              </p:ext>
            </p:extLst>
          </p:nvPr>
        </p:nvGraphicFramePr>
        <p:xfrm>
          <a:off x="12594771" y="4947744"/>
          <a:ext cx="1041014" cy="4581872"/>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bl>
          </a:graphicData>
        </a:graphic>
      </p:graphicFrame>
      <p:graphicFrame>
        <p:nvGraphicFramePr>
          <p:cNvPr id="10" name="表格 9">
            <a:extLst>
              <a:ext uri="{FF2B5EF4-FFF2-40B4-BE49-F238E27FC236}">
                <a16:creationId xmlns:a16="http://schemas.microsoft.com/office/drawing/2014/main" id="{6F91EF48-A844-4D7A-8C37-B4CDFBCDEDA2}"/>
              </a:ext>
            </a:extLst>
          </p:cNvPr>
          <p:cNvGraphicFramePr>
            <a:graphicFrameLocks noGrp="1"/>
          </p:cNvGraphicFramePr>
          <p:nvPr>
            <p:extLst>
              <p:ext uri="{D42A27DB-BD31-4B8C-83A1-F6EECF244321}">
                <p14:modId xmlns:p14="http://schemas.microsoft.com/office/powerpoint/2010/main" val="3162583203"/>
              </p:ext>
            </p:extLst>
          </p:nvPr>
        </p:nvGraphicFramePr>
        <p:xfrm>
          <a:off x="10919070" y="-762688"/>
          <a:ext cx="945916" cy="5400000"/>
        </p:xfrm>
        <a:graphic>
          <a:graphicData uri="http://schemas.openxmlformats.org/drawingml/2006/table">
            <a:tbl>
              <a:tblPr/>
              <a:tblGrid>
                <a:gridCol w="374416">
                  <a:extLst>
                    <a:ext uri="{9D8B030D-6E8A-4147-A177-3AD203B41FA5}">
                      <a16:colId xmlns:a16="http://schemas.microsoft.com/office/drawing/2014/main" val="314917972"/>
                    </a:ext>
                  </a:extLst>
                </a:gridCol>
                <a:gridCol w="571500">
                  <a:extLst>
                    <a:ext uri="{9D8B030D-6E8A-4147-A177-3AD203B41FA5}">
                      <a16:colId xmlns:a16="http://schemas.microsoft.com/office/drawing/2014/main" val="2460579399"/>
                    </a:ext>
                  </a:extLst>
                </a:gridCol>
              </a:tblGrid>
              <a:tr h="367569">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2428138314"/>
                  </a:ext>
                </a:extLst>
              </a:tr>
              <a:tr h="36756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119205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Target</a:t>
                      </a: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981144985"/>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Binary</a:t>
                      </a: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298536292"/>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314697474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87489426"/>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367372041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447908885"/>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563095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380207015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2111780360"/>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2213047951"/>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155459810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1263674069"/>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157138661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4219540808"/>
                  </a:ext>
                </a:extLst>
              </a:tr>
              <a:tr h="259159">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1558122603"/>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921498284"/>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577799087"/>
                  </a:ext>
                </a:extLst>
              </a:tr>
              <a:tr h="259159">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B4B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4279655406"/>
                  </a:ext>
                </a:extLst>
              </a:tr>
            </a:tbl>
          </a:graphicData>
        </a:graphic>
      </p:graphicFrame>
    </p:spTree>
    <p:extLst>
      <p:ext uri="{BB962C8B-B14F-4D97-AF65-F5344CB8AC3E}">
        <p14:creationId xmlns:p14="http://schemas.microsoft.com/office/powerpoint/2010/main" val="3871944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C4FE23-E542-4998-B0C8-D07F5673941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57E26A7D-936A-4F45-9521-B081C979D718}"/>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4172C825-5CEA-4EB6-9D7B-5CA4767FD392}"/>
              </a:ext>
            </a:extLst>
          </p:cNvPr>
          <p:cNvPicPr>
            <a:picLocks/>
          </p:cNvPicPr>
          <p:nvPr/>
        </p:nvPicPr>
        <p:blipFill>
          <a:blip r:embed="rId2"/>
          <a:stretch>
            <a:fillRect/>
          </a:stretch>
        </p:blipFill>
        <p:spPr>
          <a:xfrm>
            <a:off x="-1257300" y="-783630"/>
            <a:ext cx="13758185" cy="6030000"/>
          </a:xfrm>
          <a:prstGeom prst="rect">
            <a:avLst/>
          </a:prstGeom>
        </p:spPr>
      </p:pic>
      <p:graphicFrame>
        <p:nvGraphicFramePr>
          <p:cNvPr id="5" name="表格 4">
            <a:extLst>
              <a:ext uri="{FF2B5EF4-FFF2-40B4-BE49-F238E27FC236}">
                <a16:creationId xmlns:a16="http://schemas.microsoft.com/office/drawing/2014/main" id="{AD427B7C-FA40-41EF-BE83-08B7720D70D1}"/>
              </a:ext>
            </a:extLst>
          </p:cNvPr>
          <p:cNvGraphicFramePr>
            <a:graphicFrameLocks noGrp="1"/>
          </p:cNvGraphicFramePr>
          <p:nvPr>
            <p:extLst>
              <p:ext uri="{D42A27DB-BD31-4B8C-83A1-F6EECF244321}">
                <p14:modId xmlns:p14="http://schemas.microsoft.com/office/powerpoint/2010/main" val="2791392174"/>
              </p:ext>
            </p:extLst>
          </p:nvPr>
        </p:nvGraphicFramePr>
        <p:xfrm>
          <a:off x="-13307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94281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D4188DB-FD05-4A7A-9A19-111DB6D024C3}"/>
              </a:ext>
            </a:extLst>
          </p:cNvPr>
          <p:cNvPicPr>
            <a:picLocks noChangeAspect="1"/>
          </p:cNvPicPr>
          <p:nvPr/>
        </p:nvPicPr>
        <p:blipFill>
          <a:blip r:embed="rId2"/>
          <a:stretch>
            <a:fillRect/>
          </a:stretch>
        </p:blipFill>
        <p:spPr>
          <a:xfrm>
            <a:off x="-1206501" y="-738952"/>
            <a:ext cx="13732785" cy="5961778"/>
          </a:xfrm>
          <a:prstGeom prst="rect">
            <a:avLst/>
          </a:prstGeom>
        </p:spPr>
      </p:pic>
      <p:sp>
        <p:nvSpPr>
          <p:cNvPr id="3" name="頁尾版面配置區 2">
            <a:extLst>
              <a:ext uri="{FF2B5EF4-FFF2-40B4-BE49-F238E27FC236}">
                <a16:creationId xmlns:a16="http://schemas.microsoft.com/office/drawing/2014/main" id="{E3537714-E6B6-456A-9802-BBE8B653210C}"/>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5" name="表格 4">
            <a:extLst>
              <a:ext uri="{FF2B5EF4-FFF2-40B4-BE49-F238E27FC236}">
                <a16:creationId xmlns:a16="http://schemas.microsoft.com/office/drawing/2014/main" id="{EB303D07-6C69-4986-BB9C-DEB161FC4A45}"/>
              </a:ext>
            </a:extLst>
          </p:cNvPr>
          <p:cNvGraphicFramePr>
            <a:graphicFrameLocks noGrp="1"/>
          </p:cNvGraphicFramePr>
          <p:nvPr>
            <p:extLst>
              <p:ext uri="{D42A27DB-BD31-4B8C-83A1-F6EECF244321}">
                <p14:modId xmlns:p14="http://schemas.microsoft.com/office/powerpoint/2010/main" val="3520299878"/>
              </p:ext>
            </p:extLst>
          </p:nvPr>
        </p:nvGraphicFramePr>
        <p:xfrm>
          <a:off x="-1305373" y="5100320"/>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kern="1200" dirty="0">
                          <a:solidFill>
                            <a:schemeClr val="bg1"/>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4284996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D5A851-A128-498A-8A3B-EFC87A622D1C}"/>
              </a:ext>
            </a:extLst>
          </p:cNvPr>
          <p:cNvSpPr>
            <a:spLocks noGrp="1"/>
          </p:cNvSpPr>
          <p:nvPr>
            <p:ph type="title"/>
          </p:nvPr>
        </p:nvSpPr>
        <p:spPr/>
        <p:txBody>
          <a:bodyPr/>
          <a:lstStyle/>
          <a:p>
            <a:r>
              <a:rPr lang="en-US" altLang="zh-TW" dirty="0"/>
              <a:t>FEAT</a:t>
            </a:r>
            <a:endParaRPr lang="zh-TW" altLang="en-US" dirty="0"/>
          </a:p>
        </p:txBody>
      </p:sp>
      <p:sp>
        <p:nvSpPr>
          <p:cNvPr id="3" name="頁尾版面配置區 2">
            <a:extLst>
              <a:ext uri="{FF2B5EF4-FFF2-40B4-BE49-F238E27FC236}">
                <a16:creationId xmlns:a16="http://schemas.microsoft.com/office/drawing/2014/main" id="{5A08B087-A28F-4A8F-8A6F-8582CCC6F964}"/>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4" name="圖片 3">
            <a:extLst>
              <a:ext uri="{FF2B5EF4-FFF2-40B4-BE49-F238E27FC236}">
                <a16:creationId xmlns:a16="http://schemas.microsoft.com/office/drawing/2014/main" id="{EF8BC4E9-8841-4633-9B10-440EFE32662A}"/>
              </a:ext>
            </a:extLst>
          </p:cNvPr>
          <p:cNvPicPr>
            <a:picLocks noChangeAspect="1"/>
          </p:cNvPicPr>
          <p:nvPr/>
        </p:nvPicPr>
        <p:blipFill>
          <a:blip r:embed="rId2"/>
          <a:stretch>
            <a:fillRect/>
          </a:stretch>
        </p:blipFill>
        <p:spPr>
          <a:xfrm>
            <a:off x="-992039" y="1690688"/>
            <a:ext cx="13785261" cy="4692854"/>
          </a:xfrm>
          <a:prstGeom prst="rect">
            <a:avLst/>
          </a:prstGeom>
        </p:spPr>
      </p:pic>
      <p:graphicFrame>
        <p:nvGraphicFramePr>
          <p:cNvPr id="5" name="表格 4">
            <a:extLst>
              <a:ext uri="{FF2B5EF4-FFF2-40B4-BE49-F238E27FC236}">
                <a16:creationId xmlns:a16="http://schemas.microsoft.com/office/drawing/2014/main" id="{81FC7B60-E130-4C86-B9A1-DDC4CC723069}"/>
              </a:ext>
            </a:extLst>
          </p:cNvPr>
          <p:cNvGraphicFramePr>
            <a:graphicFrameLocks noGrp="1"/>
          </p:cNvGraphicFramePr>
          <p:nvPr>
            <p:extLst>
              <p:ext uri="{D42A27DB-BD31-4B8C-83A1-F6EECF244321}">
                <p14:modId xmlns:p14="http://schemas.microsoft.com/office/powerpoint/2010/main" val="229125680"/>
              </p:ext>
            </p:extLst>
          </p:nvPr>
        </p:nvGraphicFramePr>
        <p:xfrm>
          <a:off x="-1089713" y="6288656"/>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6">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12">
                  <a:txBody>
                    <a:bodyPr/>
                    <a:lstStyle/>
                    <a:p>
                      <a:pPr algn="ctr"/>
                      <a:r>
                        <a:rPr lang="en-US" altLang="zh-TW" sz="2000" b="1" dirty="0">
                          <a:solidFill>
                            <a:schemeClr val="bg1"/>
                          </a:solidFill>
                        </a:rPr>
                        <a:t>15</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pic>
        <p:nvPicPr>
          <p:cNvPr id="6" name="圖片 5">
            <a:extLst>
              <a:ext uri="{FF2B5EF4-FFF2-40B4-BE49-F238E27FC236}">
                <a16:creationId xmlns:a16="http://schemas.microsoft.com/office/drawing/2014/main" id="{5BFD3C54-389E-48A1-8F09-C12293F44DA8}"/>
              </a:ext>
            </a:extLst>
          </p:cNvPr>
          <p:cNvPicPr>
            <a:picLocks noChangeAspect="1"/>
          </p:cNvPicPr>
          <p:nvPr/>
        </p:nvPicPr>
        <p:blipFill>
          <a:blip r:embed="rId3"/>
          <a:stretch>
            <a:fillRect/>
          </a:stretch>
        </p:blipFill>
        <p:spPr>
          <a:xfrm>
            <a:off x="1567543" y="-2006753"/>
            <a:ext cx="8084457" cy="3462717"/>
          </a:xfrm>
          <a:prstGeom prst="rect">
            <a:avLst/>
          </a:prstGeom>
        </p:spPr>
      </p:pic>
      <p:sp>
        <p:nvSpPr>
          <p:cNvPr id="7" name="矩形 6">
            <a:extLst>
              <a:ext uri="{FF2B5EF4-FFF2-40B4-BE49-F238E27FC236}">
                <a16:creationId xmlns:a16="http://schemas.microsoft.com/office/drawing/2014/main" id="{8649CD10-CF8E-4D38-8341-5A57FC5C68EF}"/>
              </a:ext>
            </a:extLst>
          </p:cNvPr>
          <p:cNvSpPr/>
          <p:nvPr/>
        </p:nvSpPr>
        <p:spPr>
          <a:xfrm>
            <a:off x="2319338" y="-1885950"/>
            <a:ext cx="2686050" cy="28510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F337D365-16AB-4615-8805-71E600136437}"/>
              </a:ext>
            </a:extLst>
          </p:cNvPr>
          <p:cNvCxnSpPr>
            <a:cxnSpLocks/>
          </p:cNvCxnSpPr>
          <p:nvPr/>
        </p:nvCxnSpPr>
        <p:spPr>
          <a:xfrm flipV="1">
            <a:off x="1955007" y="-1331118"/>
            <a:ext cx="1119187" cy="1"/>
          </a:xfrm>
          <a:prstGeom prst="line">
            <a:avLst/>
          </a:prstGeom>
          <a:ln>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CF0DA559-E009-405D-8EA5-080734C9B293}"/>
              </a:ext>
            </a:extLst>
          </p:cNvPr>
          <p:cNvCxnSpPr>
            <a:cxnSpLocks/>
          </p:cNvCxnSpPr>
          <p:nvPr/>
        </p:nvCxnSpPr>
        <p:spPr>
          <a:xfrm>
            <a:off x="2135982" y="-1333499"/>
            <a:ext cx="3052762" cy="1"/>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99902332-D9A0-4E59-A201-282321CE2E99}"/>
              </a:ext>
            </a:extLst>
          </p:cNvPr>
          <p:cNvCxnSpPr>
            <a:cxnSpLocks/>
          </p:cNvCxnSpPr>
          <p:nvPr/>
        </p:nvCxnSpPr>
        <p:spPr>
          <a:xfrm>
            <a:off x="2112170" y="-753721"/>
            <a:ext cx="293131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C9A2FF14-02FE-462D-A43F-3A9E2A1C2988}"/>
              </a:ext>
            </a:extLst>
          </p:cNvPr>
          <p:cNvCxnSpPr>
            <a:cxnSpLocks/>
          </p:cNvCxnSpPr>
          <p:nvPr/>
        </p:nvCxnSpPr>
        <p:spPr>
          <a:xfrm>
            <a:off x="2112170" y="-177458"/>
            <a:ext cx="293131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87508FB9-9A58-440D-8360-8D84519BD2F2}"/>
              </a:ext>
            </a:extLst>
          </p:cNvPr>
          <p:cNvCxnSpPr>
            <a:cxnSpLocks/>
          </p:cNvCxnSpPr>
          <p:nvPr/>
        </p:nvCxnSpPr>
        <p:spPr>
          <a:xfrm>
            <a:off x="2275400" y="401187"/>
            <a:ext cx="2768088" cy="0"/>
          </a:xfrm>
          <a:prstGeom prst="line">
            <a:avLst/>
          </a:prstGeom>
          <a:ln w="9525">
            <a:solidFill>
              <a:srgbClr val="ECECE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077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12D13-8729-4AB0-BA1D-76E95EEF873E}"/>
              </a:ext>
            </a:extLst>
          </p:cNvPr>
          <p:cNvSpPr>
            <a:spLocks noGrp="1"/>
          </p:cNvSpPr>
          <p:nvPr>
            <p:ph type="title"/>
          </p:nvPr>
        </p:nvSpPr>
        <p:spPr/>
        <p:txBody>
          <a:bodyPr/>
          <a:lstStyle/>
          <a:p>
            <a:r>
              <a:rPr lang="en-US" altLang="zh-TW" dirty="0">
                <a:latin typeface="+mj-lt"/>
              </a:rPr>
              <a:t>To Do</a:t>
            </a:r>
            <a:endParaRPr lang="zh-TW" altLang="en-US" dirty="0">
              <a:latin typeface="+mj-lt"/>
            </a:endParaRPr>
          </a:p>
        </p:txBody>
      </p:sp>
      <p:sp>
        <p:nvSpPr>
          <p:cNvPr id="3" name="頁尾版面配置區 2">
            <a:extLst>
              <a:ext uri="{FF2B5EF4-FFF2-40B4-BE49-F238E27FC236}">
                <a16:creationId xmlns:a16="http://schemas.microsoft.com/office/drawing/2014/main" id="{4381A35E-6422-4EE7-B7BC-41D52D70D8D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5" name="文字方塊 4">
            <a:extLst>
              <a:ext uri="{FF2B5EF4-FFF2-40B4-BE49-F238E27FC236}">
                <a16:creationId xmlns:a16="http://schemas.microsoft.com/office/drawing/2014/main" id="{B772ACA8-7D1B-4ACB-AB72-584B5C9A799C}"/>
              </a:ext>
            </a:extLst>
          </p:cNvPr>
          <p:cNvSpPr txBox="1"/>
          <p:nvPr/>
        </p:nvSpPr>
        <p:spPr>
          <a:xfrm>
            <a:off x="983411" y="1802921"/>
            <a:ext cx="9851366" cy="4093428"/>
          </a:xfrm>
          <a:prstGeom prst="rect">
            <a:avLst/>
          </a:prstGeom>
          <a:noFill/>
        </p:spPr>
        <p:txBody>
          <a:bodyPr wrap="square"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en-US" altLang="zh-TW" sz="2400" strike="sngStrike" dirty="0"/>
              <a:t>Correlation</a:t>
            </a:r>
            <a:r>
              <a:rPr lang="en-US" altLang="zh-TW" strike="sngStrike" dirty="0"/>
              <a:t> </a:t>
            </a:r>
            <a:r>
              <a:rPr lang="en-US" altLang="zh-TW" sz="2400" strike="sngStrike" dirty="0"/>
              <a:t>grouping</a:t>
            </a: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en-US" altLang="zh-TW" sz="2400" dirty="0"/>
              <a:t>Dimension reduction part</a:t>
            </a:r>
          </a:p>
          <a:p>
            <a:pPr marL="285750" indent="-285750">
              <a:buFont typeface="Arial" panose="020B0604020202020204" pitchFamily="34" charset="0"/>
              <a:buChar char="•"/>
            </a:pPr>
            <a:r>
              <a:rPr lang="en-US" altLang="zh-TW" sz="3200" dirty="0"/>
              <a:t>Case study</a:t>
            </a:r>
          </a:p>
          <a:p>
            <a:pPr marL="742950" lvl="1" indent="-285750">
              <a:buFont typeface="Arial" panose="020B0604020202020204" pitchFamily="34" charset="0"/>
              <a:buChar char="•"/>
            </a:pPr>
            <a:r>
              <a:rPr lang="en-US" altLang="zh-TW" sz="2400" dirty="0"/>
              <a:t>Kaggle dataset</a:t>
            </a:r>
          </a:p>
          <a:p>
            <a:pPr marL="742950" lvl="1" indent="-285750">
              <a:buFont typeface="Arial" panose="020B0604020202020204" pitchFamily="34" charset="0"/>
              <a:buChar char="•"/>
            </a:pPr>
            <a:r>
              <a:rPr lang="en-US" altLang="zh-TW" sz="2400" dirty="0"/>
              <a:t>UCI dataset</a:t>
            </a:r>
          </a:p>
          <a:p>
            <a:pPr marL="285750" indent="-285750">
              <a:buFont typeface="Arial" panose="020B0604020202020204" pitchFamily="34" charset="0"/>
              <a:buChar char="•"/>
            </a:pPr>
            <a:r>
              <a:rPr lang="en-US" altLang="zh-TW" sz="3200" dirty="0"/>
              <a:t>Future work</a:t>
            </a:r>
            <a:endParaRPr lang="zh-TW" altLang="en-US" sz="3200" dirty="0"/>
          </a:p>
        </p:txBody>
      </p:sp>
      <p:pic>
        <p:nvPicPr>
          <p:cNvPr id="6" name="圖片 5">
            <a:extLst>
              <a:ext uri="{FF2B5EF4-FFF2-40B4-BE49-F238E27FC236}">
                <a16:creationId xmlns:a16="http://schemas.microsoft.com/office/drawing/2014/main" id="{07847893-4233-4FD8-8F1E-5D6584900405}"/>
              </a:ext>
            </a:extLst>
          </p:cNvPr>
          <p:cNvPicPr>
            <a:picLocks noChangeAspect="1"/>
          </p:cNvPicPr>
          <p:nvPr/>
        </p:nvPicPr>
        <p:blipFill>
          <a:blip r:embed="rId2"/>
          <a:stretch>
            <a:fillRect/>
          </a:stretch>
        </p:blipFill>
        <p:spPr>
          <a:xfrm>
            <a:off x="6791992" y="81965"/>
            <a:ext cx="5029902" cy="3820058"/>
          </a:xfrm>
          <a:prstGeom prst="rect">
            <a:avLst/>
          </a:prstGeom>
        </p:spPr>
      </p:pic>
      <p:grpSp>
        <p:nvGrpSpPr>
          <p:cNvPr id="9" name="群組 8">
            <a:extLst>
              <a:ext uri="{FF2B5EF4-FFF2-40B4-BE49-F238E27FC236}">
                <a16:creationId xmlns:a16="http://schemas.microsoft.com/office/drawing/2014/main" id="{98E3A82E-2C40-430A-87E1-EF68E0FD6F64}"/>
              </a:ext>
            </a:extLst>
          </p:cNvPr>
          <p:cNvGrpSpPr/>
          <p:nvPr/>
        </p:nvGrpSpPr>
        <p:grpSpPr>
          <a:xfrm>
            <a:off x="7262591" y="4014256"/>
            <a:ext cx="5096586" cy="2600688"/>
            <a:chOff x="5626673" y="3761516"/>
            <a:chExt cx="5096586" cy="2600688"/>
          </a:xfrm>
        </p:grpSpPr>
        <p:pic>
          <p:nvPicPr>
            <p:cNvPr id="7" name="圖片 6">
              <a:extLst>
                <a:ext uri="{FF2B5EF4-FFF2-40B4-BE49-F238E27FC236}">
                  <a16:creationId xmlns:a16="http://schemas.microsoft.com/office/drawing/2014/main" id="{0FB446D2-4738-423F-A1F4-C24942A69384}"/>
                </a:ext>
              </a:extLst>
            </p:cNvPr>
            <p:cNvPicPr>
              <a:picLocks noChangeAspect="1"/>
            </p:cNvPicPr>
            <p:nvPr/>
          </p:nvPicPr>
          <p:blipFill>
            <a:blip r:embed="rId3"/>
            <a:stretch>
              <a:fillRect/>
            </a:stretch>
          </p:blipFill>
          <p:spPr>
            <a:xfrm>
              <a:off x="5626673" y="3761516"/>
              <a:ext cx="5096586" cy="2600688"/>
            </a:xfrm>
            <a:prstGeom prst="rect">
              <a:avLst/>
            </a:prstGeom>
          </p:spPr>
        </p:pic>
        <p:sp>
          <p:nvSpPr>
            <p:cNvPr id="8" name="矩形 7">
              <a:extLst>
                <a:ext uri="{FF2B5EF4-FFF2-40B4-BE49-F238E27FC236}">
                  <a16:creationId xmlns:a16="http://schemas.microsoft.com/office/drawing/2014/main" id="{C874A7AA-9D8E-467D-88F6-C055A16BE145}"/>
                </a:ext>
              </a:extLst>
            </p:cNvPr>
            <p:cNvSpPr/>
            <p:nvPr/>
          </p:nvSpPr>
          <p:spPr>
            <a:xfrm>
              <a:off x="6366294" y="6098874"/>
              <a:ext cx="1975449" cy="1725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96261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00A3837-9F04-422E-843B-D4583CBEA230}"/>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Positive Predictive Value (PPV), Precision</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Omission Rate (FOR)</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𝐹𝑁</m:t>
                                    </m:r>
                                  </m:num>
                                  <m:den>
                                    <m:r>
                                      <a:rPr lang="en-US" altLang="zh-TW" b="0" i="1" smtClean="0">
                                        <a:latin typeface="Cambria Math" panose="02040503050406030204" pitchFamily="18" charset="0"/>
                                      </a:rPr>
                                      <m:t>𝐹𝑁</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 Rate (TPR),</a:t>
                          </a:r>
                        </a:p>
                        <a:p>
                          <a:pPr algn="ctr"/>
                          <a:r>
                            <a:rPr lang="en-US" altLang="zh-TW" dirty="0">
                              <a:latin typeface="Times New Roman" panose="02020603050405020304" pitchFamily="18" charset="0"/>
                              <a:cs typeface="Times New Roman" panose="02020603050405020304" pitchFamily="18" charset="0"/>
                            </a:rPr>
                            <a:t>Sensitivity, Recall</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Negative Rate (TNR), Fall-out</a:t>
                          </a:r>
                        </a:p>
                        <a:p>
                          <a:pPr algn="ct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𝐹𝑃</m:t>
                                    </m:r>
                                  </m:num>
                                  <m:den>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den>
                                </m:f>
                              </m:oMath>
                            </m:oMathPara>
                          </a14:m>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Choice>
        <mc:Fallback xmlns="">
          <p:graphicFrame>
            <p:nvGraphicFramePr>
              <p:cNvPr id="4" name="表格 3">
                <a:extLst>
                  <a:ext uri="{FF2B5EF4-FFF2-40B4-BE49-F238E27FC236}">
                    <a16:creationId xmlns:a16="http://schemas.microsoft.com/office/drawing/2014/main" id="{A89565C6-1E76-437E-AEEB-0BAD867BE55C}"/>
                  </a:ext>
                </a:extLst>
              </p:cNvPr>
              <p:cNvGraphicFramePr>
                <a:graphicFrameLocks noGrp="1"/>
              </p:cNvGraphicFramePr>
              <p:nvPr>
                <p:extLst>
                  <p:ext uri="{D42A27DB-BD31-4B8C-83A1-F6EECF244321}">
                    <p14:modId xmlns:p14="http://schemas.microsoft.com/office/powerpoint/2010/main" val="1673051845"/>
                  </p:ext>
                </p:extLst>
              </p:nvPr>
            </p:nvGraphicFramePr>
            <p:xfrm>
              <a:off x="426720" y="-670560"/>
              <a:ext cx="11109960" cy="6842759"/>
            </p:xfrm>
            <a:graphic>
              <a:graphicData uri="http://schemas.openxmlformats.org/drawingml/2006/table">
                <a:tbl>
                  <a:tblPr firstRow="1" bandRow="1">
                    <a:tableStyleId>{2D5ABB26-0587-4C30-8999-92F81FD0307C}</a:tableStyleId>
                  </a:tblPr>
                  <a:tblGrid>
                    <a:gridCol w="1889760">
                      <a:extLst>
                        <a:ext uri="{9D8B030D-6E8A-4147-A177-3AD203B41FA5}">
                          <a16:colId xmlns:a16="http://schemas.microsoft.com/office/drawing/2014/main" val="2637103725"/>
                        </a:ext>
                      </a:extLst>
                    </a:gridCol>
                    <a:gridCol w="1600200">
                      <a:extLst>
                        <a:ext uri="{9D8B030D-6E8A-4147-A177-3AD203B41FA5}">
                          <a16:colId xmlns:a16="http://schemas.microsoft.com/office/drawing/2014/main" val="1387569550"/>
                        </a:ext>
                      </a:extLst>
                    </a:gridCol>
                    <a:gridCol w="2609850">
                      <a:extLst>
                        <a:ext uri="{9D8B030D-6E8A-4147-A177-3AD203B41FA5}">
                          <a16:colId xmlns:a16="http://schemas.microsoft.com/office/drawing/2014/main" val="3935062904"/>
                        </a:ext>
                      </a:extLst>
                    </a:gridCol>
                    <a:gridCol w="2609850">
                      <a:extLst>
                        <a:ext uri="{9D8B030D-6E8A-4147-A177-3AD203B41FA5}">
                          <a16:colId xmlns:a16="http://schemas.microsoft.com/office/drawing/2014/main" val="2187822412"/>
                        </a:ext>
                      </a:extLst>
                    </a:gridCol>
                    <a:gridCol w="2400300">
                      <a:extLst>
                        <a:ext uri="{9D8B030D-6E8A-4147-A177-3AD203B41FA5}">
                          <a16:colId xmlns:a16="http://schemas.microsoft.com/office/drawing/2014/main" val="3900313879"/>
                        </a:ext>
                      </a:extLst>
                    </a:gridCol>
                  </a:tblGrid>
                  <a:tr h="832503">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800" dirty="0">
                              <a:latin typeface="Times New Roman" panose="02020603050405020304" pitchFamily="18" charset="0"/>
                              <a:cs typeface="Times New Roman" panose="02020603050405020304" pitchFamily="18" charset="0"/>
                            </a:rPr>
                            <a:t>True Condition</a:t>
                          </a:r>
                          <a:endParaRPr lang="zh-TW" altLang="en-US" sz="28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70593"/>
                      </a:ext>
                    </a:extLst>
                  </a:tr>
                  <a:tr h="1152488">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Total Population</a:t>
                          </a:r>
                        </a:p>
                        <a:p>
                          <a:pPr algn="ctr"/>
                          <a:r>
                            <a:rPr lang="en-US" altLang="zh-TW" dirty="0">
                              <a:latin typeface="Times New Roman" panose="02020603050405020304" pitchFamily="18" charset="0"/>
                              <a:cs typeface="Times New Roman" panose="02020603050405020304" pitchFamily="18" charset="0"/>
                            </a:rPr>
                            <a:t>(T)</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304033"/>
                      </a:ext>
                    </a:extLst>
                  </a:tr>
                  <a:tr h="1619256">
                    <a:tc rowSpan="2">
                      <a:txBody>
                        <a:bodyPr/>
                        <a:lstStyle/>
                        <a:p>
                          <a:pPr algn="ctr"/>
                          <a:r>
                            <a:rPr lang="en-US" altLang="zh-TW" sz="2800" dirty="0">
                              <a:latin typeface="Times New Roman" panose="02020603050405020304" pitchFamily="18" charset="0"/>
                              <a:cs typeface="Times New Roman" panose="02020603050405020304" pitchFamily="18" charset="0"/>
                            </a:rPr>
                            <a:t>Prediction</a:t>
                          </a:r>
                        </a:p>
                        <a:p>
                          <a:pPr algn="ctr"/>
                          <a:endParaRPr lang="zh-TW" alt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TW" sz="2400" dirty="0">
                              <a:solidFill>
                                <a:srgbClr val="00B050"/>
                              </a:solidFill>
                              <a:latin typeface="Times New Roman" panose="02020603050405020304" pitchFamily="18" charset="0"/>
                              <a:cs typeface="Times New Roman" panose="02020603050405020304" pitchFamily="18" charset="0"/>
                            </a:rPr>
                            <a:t>Positive</a:t>
                          </a:r>
                          <a:endParaRPr lang="zh-TW" altLang="en-US" sz="2400" dirty="0">
                            <a:solidFill>
                              <a:srgbClr val="00B05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True Positive</a:t>
                          </a:r>
                        </a:p>
                        <a:p>
                          <a:pPr algn="ctr"/>
                          <a:r>
                            <a:rPr lang="en-US" altLang="zh-TW" dirty="0">
                              <a:latin typeface="Times New Roman" panose="02020603050405020304" pitchFamily="18" charset="0"/>
                              <a:cs typeface="Times New Roman" panose="02020603050405020304" pitchFamily="18" charset="0"/>
                            </a:rPr>
                            <a:t>(TP)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TW" dirty="0">
                              <a:latin typeface="Times New Roman" panose="02020603050405020304" pitchFamily="18" charset="0"/>
                              <a:cs typeface="Times New Roman" panose="02020603050405020304" pitchFamily="18" charset="0"/>
                            </a:rPr>
                            <a:t>False Positive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(FP)</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123308" r="-508" b="-200376"/>
                          </a:stretch>
                        </a:blipFill>
                      </a:tcPr>
                    </a:tc>
                    <a:extLst>
                      <a:ext uri="{0D108BD9-81ED-4DB2-BD59-A6C34878D82A}">
                        <a16:rowId xmlns:a16="http://schemas.microsoft.com/office/drawing/2014/main" val="1223971138"/>
                      </a:ext>
                    </a:extLst>
                  </a:tr>
                  <a:tr h="1619256">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solidFill>
                                <a:srgbClr val="C00000"/>
                              </a:solidFill>
                              <a:latin typeface="Times New Roman" panose="02020603050405020304" pitchFamily="18" charset="0"/>
                              <a:cs typeface="Times New Roman" panose="02020603050405020304" pitchFamily="18" charset="0"/>
                            </a:rPr>
                            <a:t>Negative</a:t>
                          </a:r>
                          <a:endParaRPr lang="zh-TW" altLang="en-US" sz="2400" dirty="0">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Times New Roman" panose="02020603050405020304" pitchFamily="18" charset="0"/>
                              <a:cs typeface="Times New Roman" panose="02020603050405020304" pitchFamily="18" charset="0"/>
                            </a:rPr>
                            <a:t>False Negative</a:t>
                          </a:r>
                        </a:p>
                        <a:p>
                          <a:pPr algn="ctr"/>
                          <a:r>
                            <a:rPr lang="en-US" altLang="zh-TW" dirty="0">
                              <a:latin typeface="Times New Roman" panose="02020603050405020304" pitchFamily="18" charset="0"/>
                              <a:cs typeface="Times New Roman" panose="02020603050405020304" pitchFamily="18" charset="0"/>
                            </a:rPr>
                            <a:t>(FN)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C80"/>
                        </a:solidFill>
                      </a:tcPr>
                    </a:tc>
                    <a:tc>
                      <a:txBody>
                        <a:bodyPr/>
                        <a:lstStyle/>
                        <a:p>
                          <a:pPr algn="ctr"/>
                          <a:r>
                            <a:rPr lang="en-US" altLang="zh-TW" dirty="0">
                              <a:latin typeface="Times New Roman" panose="02020603050405020304" pitchFamily="18" charset="0"/>
                              <a:cs typeface="Times New Roman" panose="02020603050405020304" pitchFamily="18" charset="0"/>
                            </a:rPr>
                            <a:t>True Negative</a:t>
                          </a:r>
                        </a:p>
                        <a:p>
                          <a:pPr algn="ctr"/>
                          <a:r>
                            <a:rPr lang="en-US" altLang="zh-TW" dirty="0">
                              <a:latin typeface="Times New Roman" panose="02020603050405020304" pitchFamily="18" charset="0"/>
                              <a:cs typeface="Times New Roman" panose="02020603050405020304" pitchFamily="18" charset="0"/>
                            </a:rPr>
                            <a:t>(TN)</a:t>
                          </a: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63198" t="-224151" r="-508" b="-101132"/>
                          </a:stretch>
                        </a:blipFill>
                      </a:tcPr>
                    </a:tc>
                    <a:extLst>
                      <a:ext uri="{0D108BD9-81ED-4DB2-BD59-A6C34878D82A}">
                        <a16:rowId xmlns:a16="http://schemas.microsoft.com/office/drawing/2014/main" val="2041807369"/>
                      </a:ext>
                    </a:extLst>
                  </a:tr>
                  <a:tr h="1619256">
                    <a:tc gridSpan="2">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4346" t="-322932" r="-192523" b="-75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4346" t="-322932" r="-92523" b="-752"/>
                          </a:stretch>
                        </a:blipFill>
                      </a:tcPr>
                    </a:tc>
                    <a:tc>
                      <a:txBody>
                        <a:bodyPr/>
                        <a:lstStyle/>
                        <a:p>
                          <a:pPr algn="ctr"/>
                          <a:endParaRPr lang="zh-TW"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73569112"/>
                      </a:ext>
                    </a:extLst>
                  </a:tr>
                </a:tbl>
              </a:graphicData>
            </a:graphic>
          </p:graphicFrame>
        </mc:Fallback>
      </mc:AlternateContent>
    </p:spTree>
    <p:extLst>
      <p:ext uri="{BB962C8B-B14F-4D97-AF65-F5344CB8AC3E}">
        <p14:creationId xmlns:p14="http://schemas.microsoft.com/office/powerpoint/2010/main" val="1894124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287E6E-840F-4E40-ACEB-86B6100B33CD}"/>
              </a:ext>
            </a:extLst>
          </p:cNvPr>
          <p:cNvSpPr>
            <a:spLocks noGrp="1"/>
          </p:cNvSpPr>
          <p:nvPr>
            <p:ph type="title"/>
          </p:nvPr>
        </p:nvSpPr>
        <p:spPr/>
        <p:txBody>
          <a:bodyPr/>
          <a:lstStyle/>
          <a:p>
            <a:r>
              <a:rPr lang="en-US" altLang="zh-TW" dirty="0"/>
              <a:t>To-do</a:t>
            </a:r>
            <a:endParaRPr lang="zh-TW" altLang="en-US" dirty="0"/>
          </a:p>
        </p:txBody>
      </p:sp>
      <p:sp>
        <p:nvSpPr>
          <p:cNvPr id="3" name="頁尾版面配置區 2">
            <a:extLst>
              <a:ext uri="{FF2B5EF4-FFF2-40B4-BE49-F238E27FC236}">
                <a16:creationId xmlns:a16="http://schemas.microsoft.com/office/drawing/2014/main" id="{B4779FDB-7258-4A9A-A65D-D609ABFD003D}"/>
              </a:ext>
            </a:extLst>
          </p:cNvPr>
          <p:cNvSpPr>
            <a:spLocks noGrp="1"/>
          </p:cNvSpPr>
          <p:nvPr>
            <p:ph type="ftr" sz="quarter" idx="11"/>
          </p:nvPr>
        </p:nvSpPr>
        <p:spPr>
          <a:xfrm>
            <a:off x="175078" y="6235154"/>
            <a:ext cx="7170063" cy="365125"/>
          </a:xfrm>
        </p:spPr>
        <p:txBody>
          <a:bodyPr/>
          <a:lstStyle/>
          <a:p>
            <a:r>
              <a:rPr lang="en-US" altLang="zh-TW" dirty="0"/>
              <a:t>Institute of Industrial Engineering, NTU |  Yun-Hao Yang | 2022</a:t>
            </a:r>
          </a:p>
        </p:txBody>
      </p:sp>
      <p:sp>
        <p:nvSpPr>
          <p:cNvPr id="4" name="文字方塊 3">
            <a:extLst>
              <a:ext uri="{FF2B5EF4-FFF2-40B4-BE49-F238E27FC236}">
                <a16:creationId xmlns:a16="http://schemas.microsoft.com/office/drawing/2014/main" id="{44B5833E-19FA-46AB-8D5D-142FC800CC5D}"/>
              </a:ext>
            </a:extLst>
          </p:cNvPr>
          <p:cNvSpPr txBox="1"/>
          <p:nvPr/>
        </p:nvSpPr>
        <p:spPr>
          <a:xfrm>
            <a:off x="983411" y="1802921"/>
            <a:ext cx="9851366" cy="2893100"/>
          </a:xfrm>
          <a:prstGeom prst="rect">
            <a:avLst/>
          </a:prstGeom>
          <a:noFill/>
        </p:spPr>
        <p:txBody>
          <a:bodyPr wrap="square" numCol="2" rtlCol="0">
            <a:spAutoFit/>
          </a:bodyPr>
          <a:lstStyle/>
          <a:p>
            <a:pPr marL="285750" indent="-285750">
              <a:buFont typeface="Arial" panose="020B0604020202020204" pitchFamily="34" charset="0"/>
              <a:buChar char="•"/>
            </a:pPr>
            <a:r>
              <a:rPr lang="en-US" altLang="zh-TW" sz="3200" dirty="0"/>
              <a:t>Introduction</a:t>
            </a:r>
          </a:p>
          <a:p>
            <a:pPr marL="285750" indent="-285750">
              <a:buFont typeface="Arial" panose="020B0604020202020204" pitchFamily="34" charset="0"/>
              <a:buChar char="•"/>
            </a:pPr>
            <a:endParaRPr lang="en-US" altLang="zh-TW" sz="3200" dirty="0"/>
          </a:p>
          <a:p>
            <a:pPr marL="285750" indent="-285750">
              <a:buFont typeface="Arial" panose="020B0604020202020204" pitchFamily="34" charset="0"/>
              <a:buChar char="•"/>
            </a:pPr>
            <a:r>
              <a:rPr lang="en-US" altLang="zh-TW" sz="3200" dirty="0"/>
              <a:t>Review</a:t>
            </a: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 常見分類器</a:t>
            </a:r>
            <a:endParaRPr lang="en-US" altLang="zh-TW" dirty="0">
              <a:latin typeface="標楷體" panose="03000509000000000000" pitchFamily="65" charset="-120"/>
              <a:ea typeface="標楷體" panose="03000509000000000000" pitchFamily="65" charset="-120"/>
            </a:endParaRPr>
          </a:p>
          <a:p>
            <a:pPr marL="742950" lvl="1" indent="-285750">
              <a:buFont typeface="Arial" panose="020B0604020202020204" pitchFamily="34" charset="0"/>
              <a:buChar char="•"/>
            </a:pPr>
            <a:endParaRPr lang="en-US" altLang="zh-TW"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3200" dirty="0"/>
              <a:t>Method</a:t>
            </a:r>
          </a:p>
          <a:p>
            <a:pPr marL="742950" lvl="1"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 分類</a:t>
            </a:r>
            <a:r>
              <a:rPr lang="en-US" altLang="zh-TW" dirty="0">
                <a:latin typeface="標楷體" panose="03000509000000000000" pitchFamily="65" charset="-120"/>
                <a:ea typeface="標楷體" panose="03000509000000000000" pitchFamily="65" charset="-120"/>
              </a:rPr>
              <a:t>&amp;</a:t>
            </a:r>
            <a:r>
              <a:rPr lang="zh-TW" altLang="en-US" dirty="0">
                <a:latin typeface="標楷體" panose="03000509000000000000" pitchFamily="65" charset="-120"/>
                <a:ea typeface="標楷體" panose="03000509000000000000" pitchFamily="65" charset="-120"/>
              </a:rPr>
              <a:t>評估指標</a:t>
            </a:r>
            <a:endParaRPr lang="en-US" altLang="zh-TW" dirty="0">
              <a:latin typeface="標楷體" panose="03000509000000000000" pitchFamily="65" charset="-120"/>
              <a:ea typeface="標楷體" panose="03000509000000000000" pitchFamily="65" charset="-120"/>
            </a:endParaRPr>
          </a:p>
          <a:p>
            <a:pPr marL="457200" indent="-457200">
              <a:buFont typeface="Arial" panose="020B0604020202020204" pitchFamily="34" charset="0"/>
              <a:buChar char="•"/>
            </a:pPr>
            <a:r>
              <a:rPr lang="en-US" altLang="zh-TW" sz="3200" dirty="0"/>
              <a:t>Case study</a:t>
            </a:r>
          </a:p>
          <a:p>
            <a:pPr marL="914400" lvl="1" indent="-457200">
              <a:buFont typeface="Arial" panose="020B0604020202020204" pitchFamily="34" charset="0"/>
              <a:buChar char="•"/>
            </a:pPr>
            <a:r>
              <a:rPr lang="en-US" altLang="zh-TW" dirty="0"/>
              <a:t>UCI</a:t>
            </a:r>
            <a:r>
              <a:rPr lang="zh-TW" altLang="en-US" dirty="0"/>
              <a:t> </a:t>
            </a:r>
            <a:r>
              <a:rPr lang="en-US" altLang="zh-TW" dirty="0"/>
              <a:t>dataset</a:t>
            </a:r>
          </a:p>
          <a:p>
            <a:pPr marL="914400" lvl="1" indent="-457200">
              <a:buFont typeface="Arial" panose="020B0604020202020204" pitchFamily="34" charset="0"/>
              <a:buChar char="•"/>
            </a:pPr>
            <a:endParaRPr lang="en-US" altLang="zh-TW" dirty="0"/>
          </a:p>
          <a:p>
            <a:pPr marL="457200" indent="-457200">
              <a:buFont typeface="Arial" panose="020B0604020202020204" pitchFamily="34" charset="0"/>
              <a:buChar char="•"/>
            </a:pPr>
            <a:r>
              <a:rPr lang="en-US" altLang="zh-TW" sz="3200" dirty="0"/>
              <a:t>Future work</a:t>
            </a:r>
          </a:p>
          <a:p>
            <a:pPr marL="914400" lvl="1" indent="-45720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更多群組</a:t>
            </a:r>
            <a:r>
              <a:rPr lang="en-US" altLang="zh-TW" dirty="0">
                <a:latin typeface="標楷體" panose="03000509000000000000" pitchFamily="65" charset="-120"/>
                <a:ea typeface="標楷體" panose="03000509000000000000" pitchFamily="65" charset="-120"/>
              </a:rPr>
              <a:t>&amp;</a:t>
            </a:r>
            <a:r>
              <a:rPr lang="zh-TW" altLang="en-US" dirty="0">
                <a:latin typeface="標楷體" panose="03000509000000000000" pitchFamily="65" charset="-120"/>
                <a:ea typeface="標楷體" panose="03000509000000000000" pitchFamily="65" charset="-120"/>
              </a:rPr>
              <a:t>排序方式</a:t>
            </a:r>
            <a:endParaRPr lang="en-US" altLang="zh-TW" dirty="0">
              <a:latin typeface="標楷體" panose="03000509000000000000" pitchFamily="65" charset="-120"/>
              <a:ea typeface="標楷體" panose="03000509000000000000" pitchFamily="65" charset="-120"/>
            </a:endParaRPr>
          </a:p>
          <a:p>
            <a:pPr marL="914400" lvl="1" indent="-45720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最佳特徵個數</a:t>
            </a:r>
            <a:endParaRPr lang="en-US" altLang="zh-TW" dirty="0">
              <a:latin typeface="標楷體" panose="03000509000000000000" pitchFamily="65" charset="-120"/>
              <a:ea typeface="標楷體" panose="03000509000000000000" pitchFamily="65" charset="-120"/>
            </a:endParaRPr>
          </a:p>
          <a:p>
            <a:pPr lvl="1"/>
            <a:endParaRPr lang="en-US" altLang="zh-TW" strike="sngStrike" dirty="0"/>
          </a:p>
        </p:txBody>
      </p:sp>
    </p:spTree>
    <p:extLst>
      <p:ext uri="{BB962C8B-B14F-4D97-AF65-F5344CB8AC3E}">
        <p14:creationId xmlns:p14="http://schemas.microsoft.com/office/powerpoint/2010/main" val="238447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3" y="1351624"/>
            <a:ext cx="4993455"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313416"/>
            <a:ext cx="3802856" cy="4994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nvPr>
        </p:nvGraphicFramePr>
        <p:xfrm>
          <a:off x="12336579" y="490552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矩形 3">
            <a:extLst>
              <a:ext uri="{FF2B5EF4-FFF2-40B4-BE49-F238E27FC236}">
                <a16:creationId xmlns:a16="http://schemas.microsoft.com/office/drawing/2014/main" id="{DD4C6C89-5BA2-43B4-8B8C-ACB451E70AC1}"/>
              </a:ext>
            </a:extLst>
          </p:cNvPr>
          <p:cNvSpPr/>
          <p:nvPr/>
        </p:nvSpPr>
        <p:spPr>
          <a:xfrm>
            <a:off x="7229475" y="1264596"/>
            <a:ext cx="3888581" cy="509175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56BC4B3-537D-4D64-98A6-F12D5EE308BE}"/>
              </a:ext>
            </a:extLst>
          </p:cNvPr>
          <p:cNvSpPr/>
          <p:nvPr/>
        </p:nvSpPr>
        <p:spPr>
          <a:xfrm>
            <a:off x="3391542" y="3810472"/>
            <a:ext cx="2171058" cy="146002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a:extLst>
              <a:ext uri="{FF2B5EF4-FFF2-40B4-BE49-F238E27FC236}">
                <a16:creationId xmlns:a16="http://schemas.microsoft.com/office/drawing/2014/main" id="{2426D613-7406-4FE0-A3FD-10BD6FEE971F}"/>
              </a:ext>
            </a:extLst>
          </p:cNvPr>
          <p:cNvCxnSpPr/>
          <p:nvPr/>
        </p:nvCxnSpPr>
        <p:spPr>
          <a:xfrm flipV="1">
            <a:off x="5562600" y="1264596"/>
            <a:ext cx="1666875" cy="25458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EE1E9E3-3E18-407A-B9CC-61AB7A67B33B}"/>
              </a:ext>
            </a:extLst>
          </p:cNvPr>
          <p:cNvCxnSpPr>
            <a:cxnSpLocks/>
          </p:cNvCxnSpPr>
          <p:nvPr/>
        </p:nvCxnSpPr>
        <p:spPr>
          <a:xfrm>
            <a:off x="5562600" y="5270500"/>
            <a:ext cx="1666875" cy="10858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6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sp>
        <p:nvSpPr>
          <p:cNvPr id="4" name="TextBox 5">
            <a:extLst>
              <a:ext uri="{FF2B5EF4-FFF2-40B4-BE49-F238E27FC236}">
                <a16:creationId xmlns:a16="http://schemas.microsoft.com/office/drawing/2014/main" id="{3E9CE020-3A35-404A-AFF1-FFAB16E7DCEC}"/>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3460912550"/>
              </p:ext>
            </p:extLst>
          </p:nvPr>
        </p:nvGraphicFramePr>
        <p:xfrm>
          <a:off x="12353480" y="5092259"/>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129598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4F2F3105-EBA7-4A57-B847-B92146762925}"/>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nSpc>
                <a:spcPts val="3359"/>
              </a:lnSpc>
              <a:buFont typeface="+mj-lt"/>
              <a:buAutoNum type="arabicPeriod"/>
            </a:pPr>
            <a:r>
              <a:rPr lang="en-US" altLang="zh-TW" dirty="0">
                <a:solidFill>
                  <a:srgbClr val="000000"/>
                </a:solidFill>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2022</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11" name="TextBox 5">
            <a:extLst>
              <a:ext uri="{FF2B5EF4-FFF2-40B4-BE49-F238E27FC236}">
                <a16:creationId xmlns:a16="http://schemas.microsoft.com/office/drawing/2014/main" id="{2F1EA623-4A71-49FB-B808-FE0950E7F1E2}"/>
              </a:ext>
            </a:extLst>
          </p:cNvPr>
          <p:cNvSpPr txBox="1"/>
          <p:nvPr/>
        </p:nvSpPr>
        <p:spPr>
          <a:xfrm>
            <a:off x="838200" y="1690688"/>
            <a:ext cx="4752000" cy="3448380"/>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In the research, we propose a method to encode binary data in to numerical data. Via grouping, sequencing and transforming the binary row data with BCD encode.</a:t>
            </a:r>
          </a:p>
          <a:p>
            <a:pPr indent="457200">
              <a:lnSpc>
                <a:spcPts val="3359"/>
              </a:lnSpc>
            </a:pPr>
            <a:endParaRPr lang="en-US" altLang="zh-TW" dirty="0">
              <a:solidFill>
                <a:srgbClr val="000000"/>
              </a:solidFill>
              <a:latin typeface="Nunito Light"/>
            </a:endParaRPr>
          </a:p>
          <a:p>
            <a:pPr marL="342900" indent="-342900">
              <a:lnSpc>
                <a:spcPts val="3359"/>
              </a:lnSpc>
              <a:buFont typeface="+mj-lt"/>
              <a:buAutoNum type="arabicPeriod"/>
            </a:pPr>
            <a:r>
              <a:rPr lang="en-US" altLang="zh-TW" dirty="0">
                <a:solidFill>
                  <a:srgbClr val="000000"/>
                </a:solidFill>
                <a:latin typeface="Nunito Light"/>
              </a:rPr>
              <a:t>Grouping similar, correlated features</a:t>
            </a:r>
          </a:p>
          <a:p>
            <a:pPr marL="342900" indent="-342900">
              <a:lnSpc>
                <a:spcPts val="3359"/>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nSpc>
                <a:spcPts val="3359"/>
              </a:lnSpc>
              <a:buFont typeface="+mj-lt"/>
              <a:buAutoNum type="arabicPeriod"/>
            </a:pPr>
            <a:r>
              <a:rPr lang="en-US" altLang="zh-TW" dirty="0">
                <a:solidFill>
                  <a:srgbClr val="000000"/>
                </a:solidFill>
                <a:latin typeface="Nunito Light"/>
              </a:rPr>
              <a:t>BCD encode on each feature group</a:t>
            </a:r>
          </a:p>
        </p:txBody>
      </p:sp>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10391</TotalTime>
  <Words>6330</Words>
  <Application>Microsoft Office PowerPoint</Application>
  <PresentationFormat>寬螢幕</PresentationFormat>
  <Paragraphs>3114</Paragraphs>
  <Slides>58</Slides>
  <Notes>34</Notes>
  <HiddenSlides>10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58</vt:i4>
      </vt:variant>
    </vt:vector>
  </HeadingPairs>
  <TitlesOfParts>
    <vt:vector size="70" baseType="lpstr">
      <vt:lpstr>新細明體</vt:lpstr>
      <vt:lpstr>Calibri Light</vt:lpstr>
      <vt:lpstr>Times New Roman</vt:lpstr>
      <vt:lpstr>Nunito Light</vt:lpstr>
      <vt:lpstr>Nunito</vt:lpstr>
      <vt:lpstr>標楷體</vt:lpstr>
      <vt:lpstr>Arial</vt:lpstr>
      <vt:lpstr>Nunito SemiBold</vt:lpstr>
      <vt:lpstr>Cambria Math</vt:lpstr>
      <vt:lpstr>Nunito Bold</vt:lpstr>
      <vt:lpstr>Calibri</vt:lpstr>
      <vt:lpstr>自訂設計</vt:lpstr>
      <vt:lpstr>PowerPoint 簡報</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 - Grouping</vt:lpstr>
      <vt:lpstr>Methodology - Grouping</vt:lpstr>
      <vt:lpstr>Methodology - Sequencing</vt:lpstr>
      <vt:lpstr>Methodology - Sequencing</vt:lpstr>
      <vt:lpstr>Methodology - Sequencing</vt:lpstr>
      <vt:lpstr>Methodology - BCD code</vt:lpstr>
      <vt:lpstr>Methodology - sum up</vt:lpstr>
      <vt:lpstr>Case study</vt:lpstr>
      <vt:lpstr>Simulated data (3300 samples, 3000 Good, 300 Bad)</vt:lpstr>
      <vt:lpstr>Simulated data - binarize </vt:lpstr>
      <vt:lpstr>Simulated data - seq. by sum</vt:lpstr>
      <vt:lpstr>Simulated data - Dimension reduction</vt:lpstr>
      <vt:lpstr>Continuous data - Classification</vt:lpstr>
      <vt:lpstr>Simulated data - Classification</vt:lpstr>
      <vt:lpstr>Kaggle dataset</vt:lpstr>
      <vt:lpstr>Kaggle dataset - Classification</vt:lpstr>
      <vt:lpstr>Kaggle dataset - Classification</vt:lpstr>
      <vt:lpstr>Conclusion</vt:lpstr>
      <vt:lpstr>PowerPoint 簡報</vt:lpstr>
      <vt:lpstr>Introduction - cont.</vt:lpstr>
      <vt:lpstr>Methodology - BCD encode</vt:lpstr>
      <vt:lpstr>Methodology - BCD encode</vt:lpstr>
      <vt:lpstr>Simulated data - group by PCA</vt:lpstr>
      <vt:lpstr>Continuous data - group by Corr.</vt:lpstr>
      <vt:lpstr>Simulated data - seq. by impurity</vt:lpstr>
      <vt:lpstr>Simulated data - seq. comparison</vt:lpstr>
      <vt:lpstr>Simulated data - Classification</vt:lpstr>
      <vt:lpstr>Simulated data - Classification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FEAT</vt:lpstr>
      <vt:lpstr>To Do</vt:lpstr>
      <vt:lpstr>PowerPoint 簡報</vt:lpstr>
      <vt:lpstr>PowerPoint 簡報</vt:lpstr>
      <vt:lpstr>PowerPoint 簡報</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376</cp:revision>
  <dcterms:created xsi:type="dcterms:W3CDTF">2022-10-26T08:15:37Z</dcterms:created>
  <dcterms:modified xsi:type="dcterms:W3CDTF">2022-12-06T13:04:28Z</dcterms:modified>
</cp:coreProperties>
</file>